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0" r:id="rId5"/>
    <p:sldId id="267" r:id="rId6"/>
    <p:sldId id="268" r:id="rId7"/>
    <p:sldId id="266" r:id="rId8"/>
    <p:sldId id="269" r:id="rId9"/>
    <p:sldId id="270" r:id="rId10"/>
    <p:sldId id="271" r:id="rId11"/>
    <p:sldId id="273" r:id="rId12"/>
    <p:sldId id="272"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61" r:id="rId31"/>
    <p:sldId id="291" r:id="rId32"/>
    <p:sldId id="292" r:id="rId33"/>
    <p:sldId id="293" r:id="rId34"/>
    <p:sldId id="294" r:id="rId35"/>
    <p:sldId id="295" r:id="rId36"/>
    <p:sldId id="296" r:id="rId37"/>
    <p:sldId id="297" r:id="rId38"/>
    <p:sldId id="298" r:id="rId39"/>
    <p:sldId id="299" r:id="rId40"/>
    <p:sldId id="303" r:id="rId41"/>
    <p:sldId id="300" r:id="rId42"/>
    <p:sldId id="301" r:id="rId43"/>
    <p:sldId id="302" r:id="rId44"/>
    <p:sldId id="304" r:id="rId45"/>
    <p:sldId id="305" r:id="rId46"/>
    <p:sldId id="306" r:id="rId47"/>
    <p:sldId id="308" r:id="rId48"/>
    <p:sldId id="307" r:id="rId49"/>
    <p:sldId id="265" r:id="rId50"/>
  </p:sldIdLst>
  <p:sldSz cx="18288000" cy="10287000"/>
  <p:notesSz cx="6858000" cy="9144000"/>
  <p:embeddedFontLst>
    <p:embeddedFont>
      <p:font typeface="微軟正黑體" panose="020B0604030504040204" pitchFamily="34" charset="-120"/>
      <p:regular r:id="rId51"/>
      <p:bold r:id="rId52"/>
    </p:embeddedFont>
    <p:embeddedFont>
      <p:font typeface="PMingLiU" panose="02020500000000000000" pitchFamily="18" charset="-120"/>
      <p:regular r:id="rId53"/>
    </p:embeddedFont>
    <p:embeddedFont>
      <p:font typeface="Alice" panose="020B0604020202020204" charset="0"/>
      <p:regular r:id="rId54"/>
    </p:embeddedFont>
    <p:embeddedFont>
      <p:font typeface="Bodoni FLF Italics" panose="020B0604020202020204"/>
      <p:regular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E8D7"/>
    <a:srgbClr val="F4EADB"/>
    <a:srgbClr val="FCBA42"/>
    <a:srgbClr val="E6E0EC"/>
    <a:srgbClr val="ECECEC"/>
    <a:srgbClr val="E6E6E6"/>
    <a:srgbClr val="7F7F7F"/>
    <a:srgbClr val="666666"/>
    <a:srgbClr val="595959"/>
    <a:srgbClr val="A19B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6B2ED6-94DD-22A0-8C3A-194A5A17714D}" v="1905" dt="2024-10-19T11:34:14.5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2877" autoAdjust="0"/>
  </p:normalViewPr>
  <p:slideViewPr>
    <p:cSldViewPr>
      <p:cViewPr varScale="1">
        <p:scale>
          <a:sx n="37" d="100"/>
          <a:sy n="37" d="100"/>
        </p:scale>
        <p:origin x="988" y="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8.sv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8.sv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8.sv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8.svg"/><Relationship Id="rId4" Type="http://schemas.openxmlformats.org/officeDocument/2006/relationships/image" Target="../media/image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sp>
        <p:nvSpPr>
          <p:cNvPr id="5" name="TextBox 5"/>
          <p:cNvSpPr txBox="1"/>
          <p:nvPr/>
        </p:nvSpPr>
        <p:spPr>
          <a:xfrm>
            <a:off x="12329293" y="1845865"/>
            <a:ext cx="3873337" cy="4152664"/>
          </a:xfrm>
          <a:prstGeom prst="rect">
            <a:avLst/>
          </a:prstGeom>
        </p:spPr>
        <p:txBody>
          <a:bodyPr lIns="50800" tIns="50800" rIns="50800" bIns="50800" rtlCol="0" anchor="ctr"/>
          <a:lstStyle/>
          <a:p>
            <a:pPr algn="ctr">
              <a:lnSpc>
                <a:spcPts val="2659"/>
              </a:lnSpc>
            </a:pPr>
            <a:endParaRPr dirty="0"/>
          </a:p>
        </p:txBody>
      </p:sp>
      <p:sp>
        <p:nvSpPr>
          <p:cNvPr id="11" name="AutoShape 11"/>
          <p:cNvSpPr/>
          <p:nvPr/>
        </p:nvSpPr>
        <p:spPr>
          <a:xfrm>
            <a:off x="9679552" y="9791700"/>
            <a:ext cx="8608448" cy="0"/>
          </a:xfrm>
          <a:prstGeom prst="line">
            <a:avLst/>
          </a:prstGeom>
          <a:ln w="38100" cap="flat">
            <a:solidFill>
              <a:srgbClr val="967D55"/>
            </a:solidFill>
            <a:prstDash val="solid"/>
            <a:headEnd type="none" w="sm" len="sm"/>
            <a:tailEnd type="none" w="sm" len="sm"/>
          </a:ln>
        </p:spPr>
        <p:txBody>
          <a:bodyPr/>
          <a:lstStyle/>
          <a:p>
            <a:endParaRPr lang="zh-TW" altLang="en-US"/>
          </a:p>
        </p:txBody>
      </p:sp>
      <p:sp>
        <p:nvSpPr>
          <p:cNvPr id="14" name="矩形 13">
            <a:extLst>
              <a:ext uri="{FF2B5EF4-FFF2-40B4-BE49-F238E27FC236}">
                <a16:creationId xmlns:a16="http://schemas.microsoft.com/office/drawing/2014/main" id="{961FD931-569D-8EA7-B915-38F5D3C3FBD5}"/>
              </a:ext>
            </a:extLst>
          </p:cNvPr>
          <p:cNvSpPr/>
          <p:nvPr/>
        </p:nvSpPr>
        <p:spPr>
          <a:xfrm>
            <a:off x="3901" y="776121"/>
            <a:ext cx="18305253" cy="393138"/>
          </a:xfrm>
          <a:prstGeom prst="rect">
            <a:avLst/>
          </a:prstGeom>
          <a:solidFill>
            <a:srgbClr val="DDBC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14DBB989-280B-B1C7-31C0-BA0CCF66B47E}"/>
              </a:ext>
            </a:extLst>
          </p:cNvPr>
          <p:cNvSpPr/>
          <p:nvPr/>
        </p:nvSpPr>
        <p:spPr>
          <a:xfrm>
            <a:off x="581277" y="335092"/>
            <a:ext cx="1504800" cy="1274400"/>
          </a:xfrm>
          <a:prstGeom prst="ellipse">
            <a:avLst/>
          </a:prstGeom>
          <a:solidFill>
            <a:srgbClr val="B6AD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6" name="Group 3">
            <a:extLst>
              <a:ext uri="{FF2B5EF4-FFF2-40B4-BE49-F238E27FC236}">
                <a16:creationId xmlns:a16="http://schemas.microsoft.com/office/drawing/2014/main" id="{2EFBEB69-DE78-698E-5673-EB5B8302BC68}"/>
              </a:ext>
            </a:extLst>
          </p:cNvPr>
          <p:cNvGrpSpPr/>
          <p:nvPr/>
        </p:nvGrpSpPr>
        <p:grpSpPr>
          <a:xfrm>
            <a:off x="16487455" y="335092"/>
            <a:ext cx="1503590" cy="1275195"/>
            <a:chOff x="-126168" y="28575"/>
            <a:chExt cx="862768" cy="817580"/>
          </a:xfrm>
        </p:grpSpPr>
        <p:sp>
          <p:nvSpPr>
            <p:cNvPr id="17" name="Freeform 4">
              <a:extLst>
                <a:ext uri="{FF2B5EF4-FFF2-40B4-BE49-F238E27FC236}">
                  <a16:creationId xmlns:a16="http://schemas.microsoft.com/office/drawing/2014/main" id="{2BB445D4-3930-6D09-793E-62C479FD0E57}"/>
                </a:ext>
              </a:extLst>
            </p:cNvPr>
            <p:cNvSpPr/>
            <p:nvPr/>
          </p:nvSpPr>
          <p:spPr>
            <a:xfrm>
              <a:off x="-126168" y="33355"/>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7D55"/>
            </a:solidFill>
          </p:spPr>
          <p:txBody>
            <a:bodyPr/>
            <a:lstStyle/>
            <a:p>
              <a:endParaRPr lang="zh-TW" altLang="en-US" dirty="0"/>
            </a:p>
          </p:txBody>
        </p:sp>
        <p:sp>
          <p:nvSpPr>
            <p:cNvPr id="18" name="TextBox 5">
              <a:extLst>
                <a:ext uri="{FF2B5EF4-FFF2-40B4-BE49-F238E27FC236}">
                  <a16:creationId xmlns:a16="http://schemas.microsoft.com/office/drawing/2014/main" id="{A2CE57D4-7F79-7082-093E-21E435D33954}"/>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4" name="群組 23">
            <a:extLst>
              <a:ext uri="{FF2B5EF4-FFF2-40B4-BE49-F238E27FC236}">
                <a16:creationId xmlns:a16="http://schemas.microsoft.com/office/drawing/2014/main" id="{EC845FCF-7875-61FB-9549-9FD35FBFA5CC}"/>
              </a:ext>
            </a:extLst>
          </p:cNvPr>
          <p:cNvGrpSpPr/>
          <p:nvPr/>
        </p:nvGrpSpPr>
        <p:grpSpPr>
          <a:xfrm>
            <a:off x="1721610" y="2544235"/>
            <a:ext cx="8562370" cy="1414610"/>
            <a:chOff x="1828800" y="2814490"/>
            <a:chExt cx="8562370" cy="1414610"/>
          </a:xfrm>
        </p:grpSpPr>
        <p:sp>
          <p:nvSpPr>
            <p:cNvPr id="22" name="矩形: 圓角 21">
              <a:extLst>
                <a:ext uri="{FF2B5EF4-FFF2-40B4-BE49-F238E27FC236}">
                  <a16:creationId xmlns:a16="http://schemas.microsoft.com/office/drawing/2014/main" id="{8E948F5A-4714-5914-672A-51F47C4CC90F}"/>
                </a:ext>
              </a:extLst>
            </p:cNvPr>
            <p:cNvSpPr/>
            <p:nvPr/>
          </p:nvSpPr>
          <p:spPr>
            <a:xfrm>
              <a:off x="1828800" y="2814490"/>
              <a:ext cx="6705600" cy="1414610"/>
            </a:xfrm>
            <a:prstGeom prst="roundRect">
              <a:avLst/>
            </a:prstGeom>
            <a:solidFill>
              <a:srgbClr val="F0F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0057FFC5-4F51-20FA-2C97-EF4638240F2F}"/>
                </a:ext>
              </a:extLst>
            </p:cNvPr>
            <p:cNvSpPr txBox="1"/>
            <p:nvPr/>
          </p:nvSpPr>
          <p:spPr>
            <a:xfrm>
              <a:off x="2085370" y="2814490"/>
              <a:ext cx="8305800" cy="1200329"/>
            </a:xfrm>
            <a:prstGeom prst="rect">
              <a:avLst/>
            </a:prstGeom>
            <a:noFill/>
          </p:spPr>
          <p:txBody>
            <a:bodyPr wrap="square" rtlCol="0">
              <a:spAutoFit/>
            </a:bodyPr>
            <a:lstStyle/>
            <a:p>
              <a:r>
                <a:rPr lang="zh-TW" altLang="en-US" sz="7200" dirty="0">
                  <a:latin typeface="+mn-ea"/>
                </a:rPr>
                <a:t>建構依賴路徑：</a:t>
              </a:r>
            </a:p>
          </p:txBody>
        </p:sp>
      </p:grpSp>
      <p:grpSp>
        <p:nvGrpSpPr>
          <p:cNvPr id="25" name="群組 24">
            <a:extLst>
              <a:ext uri="{FF2B5EF4-FFF2-40B4-BE49-F238E27FC236}">
                <a16:creationId xmlns:a16="http://schemas.microsoft.com/office/drawing/2014/main" id="{1FE20B43-7B31-4796-C6CC-66BFC397607E}"/>
              </a:ext>
            </a:extLst>
          </p:cNvPr>
          <p:cNvGrpSpPr/>
          <p:nvPr/>
        </p:nvGrpSpPr>
        <p:grpSpPr>
          <a:xfrm>
            <a:off x="1704357" y="4700814"/>
            <a:ext cx="13820170" cy="1414610"/>
            <a:chOff x="1850366" y="4512512"/>
            <a:chExt cx="13820170" cy="1414610"/>
          </a:xfrm>
        </p:grpSpPr>
        <p:sp>
          <p:nvSpPr>
            <p:cNvPr id="23" name="矩形: 圓角 22">
              <a:extLst>
                <a:ext uri="{FF2B5EF4-FFF2-40B4-BE49-F238E27FC236}">
                  <a16:creationId xmlns:a16="http://schemas.microsoft.com/office/drawing/2014/main" id="{9E4FFF0E-077D-C4BF-01DC-1AB5E82C3D3B}"/>
                </a:ext>
              </a:extLst>
            </p:cNvPr>
            <p:cNvSpPr/>
            <p:nvPr/>
          </p:nvSpPr>
          <p:spPr>
            <a:xfrm>
              <a:off x="1850366" y="4512512"/>
              <a:ext cx="13465834" cy="1414610"/>
            </a:xfrm>
            <a:prstGeom prst="roundRect">
              <a:avLst/>
            </a:prstGeom>
            <a:solidFill>
              <a:srgbClr val="F0F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a:extLst>
                <a:ext uri="{FF2B5EF4-FFF2-40B4-BE49-F238E27FC236}">
                  <a16:creationId xmlns:a16="http://schemas.microsoft.com/office/drawing/2014/main" id="{A36548C0-EFCF-8985-9E6C-F2D3F1D00229}"/>
                </a:ext>
              </a:extLst>
            </p:cNvPr>
            <p:cNvSpPr txBox="1"/>
            <p:nvPr/>
          </p:nvSpPr>
          <p:spPr>
            <a:xfrm>
              <a:off x="2106936" y="4619652"/>
              <a:ext cx="13563600" cy="1200329"/>
            </a:xfrm>
            <a:prstGeom prst="rect">
              <a:avLst/>
            </a:prstGeom>
            <a:noFill/>
          </p:spPr>
          <p:txBody>
            <a:bodyPr wrap="square" rtlCol="0">
              <a:spAutoFit/>
            </a:bodyPr>
            <a:lstStyle/>
            <a:p>
              <a:r>
                <a:rPr lang="zh-TW" altLang="en-US" sz="7200" dirty="0">
                  <a:latin typeface="+mn-ea"/>
                </a:rPr>
                <a:t>以全聯之虛實服務創新演化為例</a:t>
              </a:r>
            </a:p>
          </p:txBody>
        </p:sp>
      </p:grpSp>
      <p:sp>
        <p:nvSpPr>
          <p:cNvPr id="21" name="矩形 20">
            <a:extLst>
              <a:ext uri="{FF2B5EF4-FFF2-40B4-BE49-F238E27FC236}">
                <a16:creationId xmlns:a16="http://schemas.microsoft.com/office/drawing/2014/main" id="{C762DAEC-7E9B-8DD8-79EC-80707A6D8E27}"/>
              </a:ext>
            </a:extLst>
          </p:cNvPr>
          <p:cNvSpPr/>
          <p:nvPr/>
        </p:nvSpPr>
        <p:spPr>
          <a:xfrm>
            <a:off x="0" y="9378226"/>
            <a:ext cx="5334000" cy="393142"/>
          </a:xfrm>
          <a:prstGeom prst="rect">
            <a:avLst/>
          </a:prstGeom>
          <a:solidFill>
            <a:srgbClr val="967D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文字方塊 25">
            <a:extLst>
              <a:ext uri="{FF2B5EF4-FFF2-40B4-BE49-F238E27FC236}">
                <a16:creationId xmlns:a16="http://schemas.microsoft.com/office/drawing/2014/main" id="{D6A8D867-37AC-933E-827B-42FA3CA97DA9}"/>
              </a:ext>
            </a:extLst>
          </p:cNvPr>
          <p:cNvSpPr txBox="1"/>
          <p:nvPr/>
        </p:nvSpPr>
        <p:spPr>
          <a:xfrm>
            <a:off x="9336229" y="7302729"/>
            <a:ext cx="6650313" cy="707886"/>
          </a:xfrm>
          <a:prstGeom prst="rect">
            <a:avLst/>
          </a:prstGeom>
          <a:noFill/>
        </p:spPr>
        <p:txBody>
          <a:bodyPr wrap="square" rtlCol="0">
            <a:spAutoFit/>
          </a:bodyPr>
          <a:lstStyle/>
          <a:p>
            <a:r>
              <a:rPr lang="en-US" altLang="zh-TW" sz="4000" dirty="0">
                <a:latin typeface="+mn-ea"/>
              </a:rPr>
              <a:t>‧</a:t>
            </a:r>
            <a:r>
              <a:rPr lang="zh-TW" altLang="en-US" sz="4000" dirty="0">
                <a:latin typeface="+mn-ea"/>
              </a:rPr>
              <a:t> 授課教師：溫丹瑋老師</a:t>
            </a:r>
          </a:p>
        </p:txBody>
      </p:sp>
      <p:sp>
        <p:nvSpPr>
          <p:cNvPr id="28" name="文字方塊 27">
            <a:extLst>
              <a:ext uri="{FF2B5EF4-FFF2-40B4-BE49-F238E27FC236}">
                <a16:creationId xmlns:a16="http://schemas.microsoft.com/office/drawing/2014/main" id="{D406B29D-3265-ADB6-5A00-293CD5E5C4A6}"/>
              </a:ext>
            </a:extLst>
          </p:cNvPr>
          <p:cNvSpPr txBox="1"/>
          <p:nvPr/>
        </p:nvSpPr>
        <p:spPr>
          <a:xfrm>
            <a:off x="9357795" y="8149071"/>
            <a:ext cx="9065648" cy="707886"/>
          </a:xfrm>
          <a:prstGeom prst="rect">
            <a:avLst/>
          </a:prstGeom>
          <a:noFill/>
        </p:spPr>
        <p:txBody>
          <a:bodyPr wrap="square" rtlCol="0">
            <a:spAutoFit/>
          </a:bodyPr>
          <a:lstStyle/>
          <a:p>
            <a:r>
              <a:rPr lang="en-US" altLang="zh-TW" sz="4000" dirty="0">
                <a:latin typeface="+mn-ea"/>
              </a:rPr>
              <a:t>‧</a:t>
            </a:r>
            <a:r>
              <a:rPr lang="zh-TW" altLang="en-US" sz="4000" dirty="0">
                <a:latin typeface="+mn-ea"/>
              </a:rPr>
              <a:t> 組員：盧曉芸、林君韓、林昱澂、</a:t>
            </a:r>
          </a:p>
        </p:txBody>
      </p:sp>
      <p:sp>
        <p:nvSpPr>
          <p:cNvPr id="29" name="文字方塊 28">
            <a:extLst>
              <a:ext uri="{FF2B5EF4-FFF2-40B4-BE49-F238E27FC236}">
                <a16:creationId xmlns:a16="http://schemas.microsoft.com/office/drawing/2014/main" id="{988E573B-5062-DFB6-2B26-2AC64E19AEAA}"/>
              </a:ext>
            </a:extLst>
          </p:cNvPr>
          <p:cNvSpPr txBox="1"/>
          <p:nvPr/>
        </p:nvSpPr>
        <p:spPr>
          <a:xfrm>
            <a:off x="11506200" y="9004227"/>
            <a:ext cx="4191000" cy="707886"/>
          </a:xfrm>
          <a:prstGeom prst="rect">
            <a:avLst/>
          </a:prstGeom>
          <a:noFill/>
        </p:spPr>
        <p:txBody>
          <a:bodyPr wrap="square" rtlCol="0">
            <a:spAutoFit/>
          </a:bodyPr>
          <a:lstStyle/>
          <a:p>
            <a:r>
              <a:rPr lang="zh-TW" altLang="en-US" sz="4000" dirty="0"/>
              <a:t>吳忠祐、賴姵樺</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grpSp>
        <p:nvGrpSpPr>
          <p:cNvPr id="36" name="群組 35">
            <a:extLst>
              <a:ext uri="{FF2B5EF4-FFF2-40B4-BE49-F238E27FC236}">
                <a16:creationId xmlns:a16="http://schemas.microsoft.com/office/drawing/2014/main" id="{65E55A54-E07A-8D13-6280-CED21F153F33}"/>
              </a:ext>
            </a:extLst>
          </p:cNvPr>
          <p:cNvGrpSpPr/>
          <p:nvPr/>
        </p:nvGrpSpPr>
        <p:grpSpPr>
          <a:xfrm>
            <a:off x="306452" y="574764"/>
            <a:ext cx="4913248" cy="1107996"/>
            <a:chOff x="457200" y="432759"/>
            <a:chExt cx="4913248" cy="1107996"/>
          </a:xfrm>
        </p:grpSpPr>
        <p:sp>
          <p:nvSpPr>
            <p:cNvPr id="33" name="橢圓 32">
              <a:extLst>
                <a:ext uri="{FF2B5EF4-FFF2-40B4-BE49-F238E27FC236}">
                  <a16:creationId xmlns:a16="http://schemas.microsoft.com/office/drawing/2014/main" id="{FA876F4E-E20B-2D39-1873-8CC5E91ED90E}"/>
                </a:ext>
              </a:extLst>
            </p:cNvPr>
            <p:cNvSpPr/>
            <p:nvPr/>
          </p:nvSpPr>
          <p:spPr>
            <a:xfrm>
              <a:off x="457200" y="820431"/>
              <a:ext cx="533400" cy="527742"/>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文字方塊 33">
              <a:extLst>
                <a:ext uri="{FF2B5EF4-FFF2-40B4-BE49-F238E27FC236}">
                  <a16:creationId xmlns:a16="http://schemas.microsoft.com/office/drawing/2014/main" id="{56B036F5-9E0B-FDD3-7093-621297776EF5}"/>
                </a:ext>
              </a:extLst>
            </p:cNvPr>
            <p:cNvSpPr txBox="1"/>
            <p:nvPr/>
          </p:nvSpPr>
          <p:spPr>
            <a:xfrm>
              <a:off x="1331848" y="432759"/>
              <a:ext cx="4038600" cy="1107996"/>
            </a:xfrm>
            <a:prstGeom prst="rect">
              <a:avLst/>
            </a:prstGeom>
            <a:noFill/>
          </p:spPr>
          <p:txBody>
            <a:bodyPr wrap="square" rtlCol="0">
              <a:spAutoFit/>
            </a:bodyPr>
            <a:lstStyle/>
            <a:p>
              <a:r>
                <a:rPr lang="zh-TW" altLang="en-US" sz="6600" dirty="0"/>
                <a:t>研究背景</a:t>
              </a:r>
            </a:p>
          </p:txBody>
        </p:sp>
      </p:grpSp>
      <p:sp>
        <p:nvSpPr>
          <p:cNvPr id="35" name="AutoShape 4">
            <a:extLst>
              <a:ext uri="{FF2B5EF4-FFF2-40B4-BE49-F238E27FC236}">
                <a16:creationId xmlns:a16="http://schemas.microsoft.com/office/drawing/2014/main" id="{D2302558-1A9A-7675-3561-2CA8356138A1}"/>
              </a:ext>
            </a:extLst>
          </p:cNvPr>
          <p:cNvSpPr/>
          <p:nvPr/>
        </p:nvSpPr>
        <p:spPr>
          <a:xfrm>
            <a:off x="1181100" y="1714500"/>
            <a:ext cx="4038600" cy="0"/>
          </a:xfrm>
          <a:prstGeom prst="line">
            <a:avLst/>
          </a:prstGeom>
          <a:ln w="38100" cap="flat">
            <a:solidFill>
              <a:srgbClr val="967D55"/>
            </a:solidFill>
            <a:prstDash val="solid"/>
            <a:headEnd type="none" w="sm" len="sm"/>
            <a:tailEnd type="none" w="sm" len="sm"/>
          </a:ln>
        </p:spPr>
        <p:txBody>
          <a:bodyPr/>
          <a:lstStyle/>
          <a:p>
            <a:endParaRPr lang="zh-TW" altLang="en-US" dirty="0"/>
          </a:p>
        </p:txBody>
      </p:sp>
      <p:sp>
        <p:nvSpPr>
          <p:cNvPr id="37" name="矩形 36">
            <a:extLst>
              <a:ext uri="{FF2B5EF4-FFF2-40B4-BE49-F238E27FC236}">
                <a16:creationId xmlns:a16="http://schemas.microsoft.com/office/drawing/2014/main" id="{7E3E218D-B1E2-233E-CB93-4484D5928AB2}"/>
              </a:ext>
            </a:extLst>
          </p:cNvPr>
          <p:cNvSpPr/>
          <p:nvPr/>
        </p:nvSpPr>
        <p:spPr>
          <a:xfrm>
            <a:off x="17977954" y="719"/>
            <a:ext cx="310047" cy="1028628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0" name="群組 9">
            <a:extLst>
              <a:ext uri="{FF2B5EF4-FFF2-40B4-BE49-F238E27FC236}">
                <a16:creationId xmlns:a16="http://schemas.microsoft.com/office/drawing/2014/main" id="{BC566F3B-C6B5-A7EE-F5EB-01E6B53168DB}"/>
              </a:ext>
            </a:extLst>
          </p:cNvPr>
          <p:cNvGrpSpPr/>
          <p:nvPr/>
        </p:nvGrpSpPr>
        <p:grpSpPr>
          <a:xfrm>
            <a:off x="1447801" y="4152899"/>
            <a:ext cx="15468600" cy="4571993"/>
            <a:chOff x="2578325" y="2434158"/>
            <a:chExt cx="15861633" cy="4536704"/>
          </a:xfrm>
        </p:grpSpPr>
        <p:sp>
          <p:nvSpPr>
            <p:cNvPr id="5" name="矩形 4">
              <a:extLst>
                <a:ext uri="{FF2B5EF4-FFF2-40B4-BE49-F238E27FC236}">
                  <a16:creationId xmlns:a16="http://schemas.microsoft.com/office/drawing/2014/main" id="{8EF0F9FD-BDEE-5022-774B-8F4141E50B2E}"/>
                </a:ext>
              </a:extLst>
            </p:cNvPr>
            <p:cNvSpPr/>
            <p:nvPr/>
          </p:nvSpPr>
          <p:spPr>
            <a:xfrm>
              <a:off x="2578325" y="2434158"/>
              <a:ext cx="15861633" cy="453670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B171C61F-093C-13BE-E15F-1A88AD52CD75}"/>
                </a:ext>
              </a:extLst>
            </p:cNvPr>
            <p:cNvSpPr txBox="1"/>
            <p:nvPr/>
          </p:nvSpPr>
          <p:spPr>
            <a:xfrm>
              <a:off x="2951937" y="2453417"/>
              <a:ext cx="15208303" cy="3649097"/>
            </a:xfrm>
            <a:prstGeom prst="rect">
              <a:avLst/>
            </a:prstGeom>
            <a:noFill/>
          </p:spPr>
          <p:txBody>
            <a:bodyPr wrap="square" rtlCol="0">
              <a:spAutoFit/>
            </a:bodyPr>
            <a:lstStyle/>
            <a:p>
              <a:pPr algn="just">
                <a:lnSpc>
                  <a:spcPct val="150000"/>
                </a:lnSpc>
              </a:pPr>
              <a:r>
                <a:rPr lang="zh-TW" altLang="zh-TW" sz="4000" kern="100" dirty="0">
                  <a:effectLst/>
                  <a:latin typeface="+mn-ea"/>
                  <a:cs typeface="Times New Roman" panose="02020603050405020304" pitchFamily="18" charset="0"/>
                </a:rPr>
                <a:t>過去路徑依賴理論，</a:t>
              </a:r>
              <a:r>
                <a:rPr lang="zh-TW" altLang="en-US" sz="4000" kern="100" dirty="0">
                  <a:effectLst/>
                  <a:latin typeface="+mn-ea"/>
                  <a:cs typeface="Times New Roman" panose="02020603050405020304" pitchFamily="18" charset="0"/>
                </a:rPr>
                <a:t>強調</a:t>
              </a:r>
              <a:r>
                <a:rPr lang="zh-TW" altLang="zh-TW" sz="4000" kern="100" dirty="0">
                  <a:effectLst/>
                  <a:latin typeface="+mn-ea"/>
                  <a:cs typeface="Times New Roman" panose="02020603050405020304" pitchFamily="18" charset="0"/>
                </a:rPr>
                <a:t>核心能力的累積性與持久性</a:t>
              </a:r>
              <a:r>
                <a:rPr lang="zh-TW" altLang="en-US" sz="4000" kern="100" dirty="0">
                  <a:effectLst/>
                  <a:latin typeface="+mn-ea"/>
                  <a:cs typeface="Times New Roman" panose="02020603050405020304" pitchFamily="18" charset="0"/>
                </a:rPr>
                <a:t>，</a:t>
              </a:r>
              <a:r>
                <a:rPr lang="zh-TW" altLang="zh-TW" sz="4000" kern="100" dirty="0">
                  <a:effectLst/>
                  <a:latin typeface="+mn-ea"/>
                  <a:cs typeface="Times New Roman" panose="02020603050405020304" pitchFamily="18" charset="0"/>
                </a:rPr>
                <a:t>而近代數位科技文獻則由套牢設計，描繪使用者的依賴路徑</a:t>
              </a:r>
              <a:r>
                <a:rPr lang="en-US" altLang="zh-TW" sz="4000" kern="100" dirty="0">
                  <a:effectLst/>
                  <a:latin typeface="+mn-ea"/>
                  <a:cs typeface="Times New Roman" panose="02020603050405020304" pitchFamily="18" charset="0"/>
                </a:rPr>
                <a:t>(Amit &amp; </a:t>
              </a:r>
              <a:r>
                <a:rPr lang="en-US" altLang="zh-TW" sz="4000" kern="100" dirty="0" err="1">
                  <a:effectLst/>
                  <a:latin typeface="+mn-ea"/>
                  <a:cs typeface="Times New Roman" panose="02020603050405020304" pitchFamily="18" charset="0"/>
                </a:rPr>
                <a:t>Zott</a:t>
              </a:r>
              <a:r>
                <a:rPr lang="en-US" altLang="zh-TW" sz="4000" kern="100" dirty="0">
                  <a:effectLst/>
                  <a:latin typeface="+mn-ea"/>
                  <a:cs typeface="Times New Roman" panose="02020603050405020304" pitchFamily="18" charset="0"/>
                </a:rPr>
                <a:t>, 2000; </a:t>
              </a:r>
              <a:r>
                <a:rPr lang="en-US" altLang="zh-TW" sz="4000" kern="100" dirty="0" err="1">
                  <a:effectLst/>
                  <a:latin typeface="+mn-ea"/>
                  <a:cs typeface="Times New Roman" panose="02020603050405020304" pitchFamily="18" charset="0"/>
                </a:rPr>
                <a:t>Thrane</a:t>
              </a:r>
              <a:r>
                <a:rPr lang="en-US" altLang="zh-TW" sz="4000" kern="100" dirty="0">
                  <a:effectLst/>
                  <a:latin typeface="+mn-ea"/>
                  <a:cs typeface="Times New Roman" panose="02020603050405020304" pitchFamily="18" charset="0"/>
                </a:rPr>
                <a:t>, </a:t>
              </a:r>
              <a:r>
                <a:rPr lang="en-US" altLang="zh-TW" sz="4000" kern="100" dirty="0" err="1">
                  <a:effectLst/>
                  <a:latin typeface="+mn-ea"/>
                  <a:cs typeface="Times New Roman" panose="02020603050405020304" pitchFamily="18" charset="0"/>
                </a:rPr>
                <a:t>Blaabjerg</a:t>
              </a:r>
              <a:r>
                <a:rPr lang="en-US" altLang="zh-TW" sz="4000" kern="100" dirty="0">
                  <a:effectLst/>
                  <a:latin typeface="+mn-ea"/>
                  <a:cs typeface="Times New Roman" panose="02020603050405020304" pitchFamily="18" charset="0"/>
                </a:rPr>
                <a:t>, &amp; </a:t>
              </a:r>
              <a:r>
                <a:rPr lang="en-US" altLang="zh-TW" sz="4000" kern="100" dirty="0" err="1">
                  <a:effectLst/>
                  <a:latin typeface="+mn-ea"/>
                  <a:cs typeface="Times New Roman" panose="02020603050405020304" pitchFamily="18" charset="0"/>
                </a:rPr>
                <a:t>Møller</a:t>
              </a:r>
              <a:r>
                <a:rPr lang="en-US" altLang="zh-TW" sz="4000" kern="100" dirty="0">
                  <a:effectLst/>
                  <a:latin typeface="+mn-ea"/>
                  <a:cs typeface="Times New Roman" panose="02020603050405020304" pitchFamily="18" charset="0"/>
                </a:rPr>
                <a:t>, 2010</a:t>
              </a:r>
              <a:r>
                <a:rPr lang="en-US" altLang="zh-TW" sz="4000" kern="100" dirty="0">
                  <a:latin typeface="+mn-ea"/>
                  <a:cs typeface="Times New Roman" panose="02020603050405020304" pitchFamily="18" charset="0"/>
                </a:rPr>
                <a:t>)</a:t>
              </a:r>
              <a:r>
                <a:rPr lang="zh-TW" altLang="zh-TW" sz="4000" kern="100" dirty="0">
                  <a:effectLst/>
                  <a:latin typeface="+mn-ea"/>
                  <a:cs typeface="Times New Roman" panose="02020603050405020304" pitchFamily="18" charset="0"/>
                </a:rPr>
                <a:t>，但反而忽略生產者在依賴路徑建構過程中，其核心能力有何變化？以及所創造的服務價值又有何不同？</a:t>
              </a:r>
            </a:p>
          </p:txBody>
        </p:sp>
      </p:grpSp>
      <p:sp>
        <p:nvSpPr>
          <p:cNvPr id="4" name="文字方塊 3">
            <a:extLst>
              <a:ext uri="{FF2B5EF4-FFF2-40B4-BE49-F238E27FC236}">
                <a16:creationId xmlns:a16="http://schemas.microsoft.com/office/drawing/2014/main" id="{E7EF3331-7DB2-0E9F-950F-2129934527B3}"/>
              </a:ext>
            </a:extLst>
          </p:cNvPr>
          <p:cNvSpPr txBox="1"/>
          <p:nvPr/>
        </p:nvSpPr>
        <p:spPr>
          <a:xfrm>
            <a:off x="990600" y="2669259"/>
            <a:ext cx="13835545" cy="769441"/>
          </a:xfrm>
          <a:prstGeom prst="rect">
            <a:avLst/>
          </a:prstGeom>
          <a:noFill/>
        </p:spPr>
        <p:txBody>
          <a:bodyPr wrap="square" rtlCol="0">
            <a:spAutoFit/>
          </a:bodyPr>
          <a:lstStyle/>
          <a:p>
            <a:r>
              <a:rPr lang="zh-TW" altLang="en-US" sz="4400" kern="100" dirty="0">
                <a:solidFill>
                  <a:schemeClr val="accent6">
                    <a:lumMod val="50000"/>
                  </a:schemeClr>
                </a:solidFill>
                <a:effectLst/>
                <a:latin typeface="+mn-ea"/>
                <a:cs typeface="Times New Roman" panose="02020603050405020304" pitchFamily="18" charset="0"/>
              </a:rPr>
              <a:t>三、</a:t>
            </a:r>
            <a:r>
              <a:rPr lang="zh-TW" altLang="zh-TW" sz="4400" kern="100" dirty="0">
                <a:solidFill>
                  <a:schemeClr val="accent6">
                    <a:lumMod val="50000"/>
                  </a:schemeClr>
                </a:solidFill>
                <a:effectLst/>
                <a:latin typeface="+mn-ea"/>
                <a:cs typeface="Times New Roman" panose="02020603050405020304" pitchFamily="18" charset="0"/>
              </a:rPr>
              <a:t>套牢結果進化：組織核心能力演化</a:t>
            </a:r>
          </a:p>
        </p:txBody>
      </p:sp>
      <p:sp>
        <p:nvSpPr>
          <p:cNvPr id="11" name="AutoShape 4">
            <a:extLst>
              <a:ext uri="{FF2B5EF4-FFF2-40B4-BE49-F238E27FC236}">
                <a16:creationId xmlns:a16="http://schemas.microsoft.com/office/drawing/2014/main" id="{969BBC0D-A37A-18F0-9D08-570A3D916F33}"/>
              </a:ext>
            </a:extLst>
          </p:cNvPr>
          <p:cNvSpPr/>
          <p:nvPr/>
        </p:nvSpPr>
        <p:spPr>
          <a:xfrm flipV="1">
            <a:off x="2133600" y="3695700"/>
            <a:ext cx="8748000" cy="0"/>
          </a:xfrm>
          <a:prstGeom prst="line">
            <a:avLst/>
          </a:prstGeom>
          <a:ln w="38100" cap="flat">
            <a:solidFill>
              <a:srgbClr val="7F7F7F"/>
            </a:solidFill>
            <a:prstDash val="solid"/>
            <a:headEnd type="none" w="sm" len="sm"/>
            <a:tailEnd type="none" w="sm" len="sm"/>
          </a:ln>
        </p:spPr>
        <p:txBody>
          <a:bodyPr/>
          <a:lstStyle/>
          <a:p>
            <a:endParaRPr lang="zh-TW" altLang="en-US" dirty="0"/>
          </a:p>
        </p:txBody>
      </p:sp>
    </p:spTree>
    <p:extLst>
      <p:ext uri="{BB962C8B-B14F-4D97-AF65-F5344CB8AC3E}">
        <p14:creationId xmlns:p14="http://schemas.microsoft.com/office/powerpoint/2010/main" val="2275929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grpSp>
        <p:nvGrpSpPr>
          <p:cNvPr id="36" name="群組 35">
            <a:extLst>
              <a:ext uri="{FF2B5EF4-FFF2-40B4-BE49-F238E27FC236}">
                <a16:creationId xmlns:a16="http://schemas.microsoft.com/office/drawing/2014/main" id="{65E55A54-E07A-8D13-6280-CED21F153F33}"/>
              </a:ext>
            </a:extLst>
          </p:cNvPr>
          <p:cNvGrpSpPr/>
          <p:nvPr/>
        </p:nvGrpSpPr>
        <p:grpSpPr>
          <a:xfrm>
            <a:off x="306452" y="574764"/>
            <a:ext cx="4913248" cy="1107996"/>
            <a:chOff x="457200" y="432759"/>
            <a:chExt cx="4913248" cy="1107996"/>
          </a:xfrm>
        </p:grpSpPr>
        <p:sp>
          <p:nvSpPr>
            <p:cNvPr id="33" name="橢圓 32">
              <a:extLst>
                <a:ext uri="{FF2B5EF4-FFF2-40B4-BE49-F238E27FC236}">
                  <a16:creationId xmlns:a16="http://schemas.microsoft.com/office/drawing/2014/main" id="{FA876F4E-E20B-2D39-1873-8CC5E91ED90E}"/>
                </a:ext>
              </a:extLst>
            </p:cNvPr>
            <p:cNvSpPr/>
            <p:nvPr/>
          </p:nvSpPr>
          <p:spPr>
            <a:xfrm>
              <a:off x="457200" y="820431"/>
              <a:ext cx="533400" cy="527742"/>
            </a:xfrm>
            <a:prstGeom prst="ellipse">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文字方塊 33">
              <a:extLst>
                <a:ext uri="{FF2B5EF4-FFF2-40B4-BE49-F238E27FC236}">
                  <a16:creationId xmlns:a16="http://schemas.microsoft.com/office/drawing/2014/main" id="{56B036F5-9E0B-FDD3-7093-621297776EF5}"/>
                </a:ext>
              </a:extLst>
            </p:cNvPr>
            <p:cNvSpPr txBox="1"/>
            <p:nvPr/>
          </p:nvSpPr>
          <p:spPr>
            <a:xfrm>
              <a:off x="1331848" y="432759"/>
              <a:ext cx="4038600" cy="1107996"/>
            </a:xfrm>
            <a:prstGeom prst="rect">
              <a:avLst/>
            </a:prstGeom>
            <a:noFill/>
          </p:spPr>
          <p:txBody>
            <a:bodyPr wrap="square" rtlCol="0">
              <a:spAutoFit/>
            </a:bodyPr>
            <a:lstStyle/>
            <a:p>
              <a:r>
                <a:rPr lang="zh-TW" altLang="en-US" sz="6600" dirty="0"/>
                <a:t>研究缺口</a:t>
              </a:r>
            </a:p>
          </p:txBody>
        </p:sp>
      </p:grpSp>
      <p:sp>
        <p:nvSpPr>
          <p:cNvPr id="35" name="AutoShape 4">
            <a:extLst>
              <a:ext uri="{FF2B5EF4-FFF2-40B4-BE49-F238E27FC236}">
                <a16:creationId xmlns:a16="http://schemas.microsoft.com/office/drawing/2014/main" id="{D2302558-1A9A-7675-3561-2CA8356138A1}"/>
              </a:ext>
            </a:extLst>
          </p:cNvPr>
          <p:cNvSpPr/>
          <p:nvPr/>
        </p:nvSpPr>
        <p:spPr>
          <a:xfrm>
            <a:off x="1181100" y="1714500"/>
            <a:ext cx="4038600" cy="0"/>
          </a:xfrm>
          <a:prstGeom prst="line">
            <a:avLst/>
          </a:prstGeom>
          <a:ln w="38100" cap="flat">
            <a:solidFill>
              <a:srgbClr val="967D55"/>
            </a:solidFill>
            <a:prstDash val="solid"/>
            <a:headEnd type="none" w="sm" len="sm"/>
            <a:tailEnd type="none" w="sm" len="sm"/>
          </a:ln>
        </p:spPr>
        <p:txBody>
          <a:bodyPr/>
          <a:lstStyle/>
          <a:p>
            <a:endParaRPr lang="zh-TW" altLang="en-US" dirty="0"/>
          </a:p>
        </p:txBody>
      </p:sp>
      <p:sp>
        <p:nvSpPr>
          <p:cNvPr id="37" name="矩形 36">
            <a:extLst>
              <a:ext uri="{FF2B5EF4-FFF2-40B4-BE49-F238E27FC236}">
                <a16:creationId xmlns:a16="http://schemas.microsoft.com/office/drawing/2014/main" id="{7E3E218D-B1E2-233E-CB93-4484D5928AB2}"/>
              </a:ext>
            </a:extLst>
          </p:cNvPr>
          <p:cNvSpPr/>
          <p:nvPr/>
        </p:nvSpPr>
        <p:spPr>
          <a:xfrm>
            <a:off x="17977954" y="719"/>
            <a:ext cx="310047" cy="1028628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字方塊 1">
            <a:extLst>
              <a:ext uri="{FF2B5EF4-FFF2-40B4-BE49-F238E27FC236}">
                <a16:creationId xmlns:a16="http://schemas.microsoft.com/office/drawing/2014/main" id="{D8737E09-B0FC-A27C-B102-02E2B4CD0FF2}"/>
              </a:ext>
            </a:extLst>
          </p:cNvPr>
          <p:cNvSpPr txBox="1"/>
          <p:nvPr/>
        </p:nvSpPr>
        <p:spPr>
          <a:xfrm>
            <a:off x="1066800" y="2535552"/>
            <a:ext cx="11658600" cy="769441"/>
          </a:xfrm>
          <a:prstGeom prst="rect">
            <a:avLst/>
          </a:prstGeom>
          <a:noFill/>
        </p:spPr>
        <p:txBody>
          <a:bodyPr wrap="square" rtlCol="0">
            <a:spAutoFit/>
          </a:bodyPr>
          <a:lstStyle/>
          <a:p>
            <a:r>
              <a:rPr lang="en-US" altLang="zh-TW" sz="4400" dirty="0">
                <a:effectLst/>
                <a:latin typeface="+mn-ea"/>
                <a:cs typeface="Times New Roman" panose="02020603050405020304" pitchFamily="18" charset="0"/>
              </a:rPr>
              <a:t>‧</a:t>
            </a:r>
            <a:r>
              <a:rPr lang="zh-TW" altLang="zh-TW" sz="4400" dirty="0">
                <a:effectLst/>
                <a:latin typeface="+mn-ea"/>
                <a:cs typeface="Times New Roman" panose="02020603050405020304" pitchFamily="18" charset="0"/>
              </a:rPr>
              <a:t>現有依賴路徑建構之論述仍有以下不足之處</a:t>
            </a:r>
            <a:endParaRPr lang="zh-TW" altLang="en-US" sz="4400" dirty="0">
              <a:latin typeface="+mn-ea"/>
            </a:endParaRPr>
          </a:p>
        </p:txBody>
      </p:sp>
      <p:sp>
        <p:nvSpPr>
          <p:cNvPr id="3" name="文字方塊 2">
            <a:extLst>
              <a:ext uri="{FF2B5EF4-FFF2-40B4-BE49-F238E27FC236}">
                <a16:creationId xmlns:a16="http://schemas.microsoft.com/office/drawing/2014/main" id="{7A6C3DCF-70A6-CF47-A06A-AAC635B8DB12}"/>
              </a:ext>
            </a:extLst>
          </p:cNvPr>
          <p:cNvSpPr txBox="1"/>
          <p:nvPr/>
        </p:nvSpPr>
        <p:spPr>
          <a:xfrm>
            <a:off x="1828800" y="3962001"/>
            <a:ext cx="11446200" cy="738664"/>
          </a:xfrm>
          <a:prstGeom prst="rect">
            <a:avLst/>
          </a:prstGeom>
          <a:noFill/>
        </p:spPr>
        <p:txBody>
          <a:bodyPr wrap="square" rtlCol="0">
            <a:spAutoFit/>
          </a:bodyPr>
          <a:lstStyle/>
          <a:p>
            <a:r>
              <a:rPr lang="zh-TW" altLang="en-US" sz="4200" dirty="0">
                <a:effectLst/>
                <a:latin typeface="+mn-ea"/>
                <a:cs typeface="Times New Roman" panose="02020603050405020304" pitchFamily="18" charset="0"/>
              </a:rPr>
              <a:t>一、</a:t>
            </a:r>
            <a:r>
              <a:rPr lang="zh-TW" altLang="zh-TW" sz="4200" dirty="0">
                <a:effectLst/>
                <a:latin typeface="+mn-ea"/>
                <a:cs typeface="Times New Roman" panose="02020603050405020304" pitchFamily="18" charset="0"/>
              </a:rPr>
              <a:t>套牢歷程應考量虛實服務之階段性演化：</a:t>
            </a:r>
            <a:endParaRPr lang="zh-TW" altLang="en-US" sz="4200" dirty="0">
              <a:latin typeface="+mn-ea"/>
            </a:endParaRPr>
          </a:p>
        </p:txBody>
      </p:sp>
      <p:grpSp>
        <p:nvGrpSpPr>
          <p:cNvPr id="8" name="群組 7">
            <a:extLst>
              <a:ext uri="{FF2B5EF4-FFF2-40B4-BE49-F238E27FC236}">
                <a16:creationId xmlns:a16="http://schemas.microsoft.com/office/drawing/2014/main" id="{33080B58-F6B1-B0C8-DD57-392769BE7F70}"/>
              </a:ext>
            </a:extLst>
          </p:cNvPr>
          <p:cNvGrpSpPr/>
          <p:nvPr/>
        </p:nvGrpSpPr>
        <p:grpSpPr>
          <a:xfrm>
            <a:off x="2514600" y="5357673"/>
            <a:ext cx="13639800" cy="4354563"/>
            <a:chOff x="2362201" y="5009226"/>
            <a:chExt cx="13639800" cy="4354563"/>
          </a:xfrm>
        </p:grpSpPr>
        <p:sp>
          <p:nvSpPr>
            <p:cNvPr id="5" name="矩形 4">
              <a:extLst>
                <a:ext uri="{FF2B5EF4-FFF2-40B4-BE49-F238E27FC236}">
                  <a16:creationId xmlns:a16="http://schemas.microsoft.com/office/drawing/2014/main" id="{8EF0F9FD-BDEE-5022-774B-8F4141E50B2E}"/>
                </a:ext>
              </a:extLst>
            </p:cNvPr>
            <p:cNvSpPr/>
            <p:nvPr/>
          </p:nvSpPr>
          <p:spPr>
            <a:xfrm>
              <a:off x="2362201" y="5009226"/>
              <a:ext cx="13639800" cy="4354563"/>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F8159636-FAFC-FF63-F50B-B675FAC2E76C}"/>
                </a:ext>
              </a:extLst>
            </p:cNvPr>
            <p:cNvSpPr txBox="1"/>
            <p:nvPr/>
          </p:nvSpPr>
          <p:spPr>
            <a:xfrm>
              <a:off x="2514600" y="5155721"/>
              <a:ext cx="13258800" cy="3687484"/>
            </a:xfrm>
            <a:prstGeom prst="rect">
              <a:avLst/>
            </a:prstGeom>
            <a:noFill/>
          </p:spPr>
          <p:txBody>
            <a:bodyPr wrap="square" rtlCol="0">
              <a:spAutoFit/>
            </a:bodyPr>
            <a:lstStyle/>
            <a:p>
              <a:pPr marL="304800" algn="just">
                <a:lnSpc>
                  <a:spcPct val="150000"/>
                </a:lnSpc>
              </a:pPr>
              <a:r>
                <a:rPr lang="zh-TW" altLang="en-US" sz="4000" dirty="0"/>
                <a:t>數位科技的導入通常會隨著使用者的需求變化而經歷不同演化階段，因此必須回應使用者需求已提出階段性創新服務，這類研究較少探討虛實通路間如何隨用戶需求而持續演化。</a:t>
              </a:r>
            </a:p>
          </p:txBody>
        </p:sp>
      </p:grpSp>
      <p:sp>
        <p:nvSpPr>
          <p:cNvPr id="14" name="AutoShape 3">
            <a:extLst>
              <a:ext uri="{FF2B5EF4-FFF2-40B4-BE49-F238E27FC236}">
                <a16:creationId xmlns:a16="http://schemas.microsoft.com/office/drawing/2014/main" id="{BA7D4111-03CA-8662-14B4-8AD0BEA18702}"/>
              </a:ext>
            </a:extLst>
          </p:cNvPr>
          <p:cNvSpPr/>
          <p:nvPr/>
        </p:nvSpPr>
        <p:spPr>
          <a:xfrm>
            <a:off x="3047999" y="4838700"/>
            <a:ext cx="9468000" cy="0"/>
          </a:xfrm>
          <a:prstGeom prst="line">
            <a:avLst/>
          </a:prstGeom>
          <a:ln w="38100" cap="flat">
            <a:solidFill>
              <a:srgbClr val="967D55"/>
            </a:solidFill>
            <a:prstDash val="solid"/>
            <a:headEnd type="none" w="sm" len="sm"/>
            <a:tailEnd type="none" w="sm" len="sm"/>
          </a:ln>
        </p:spPr>
        <p:txBody>
          <a:bodyPr/>
          <a:lstStyle/>
          <a:p>
            <a:endParaRPr lang="zh-TW" altLang="en-US"/>
          </a:p>
        </p:txBody>
      </p:sp>
    </p:spTree>
    <p:extLst>
      <p:ext uri="{BB962C8B-B14F-4D97-AF65-F5344CB8AC3E}">
        <p14:creationId xmlns:p14="http://schemas.microsoft.com/office/powerpoint/2010/main" val="3621042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grpSp>
        <p:nvGrpSpPr>
          <p:cNvPr id="36" name="群組 35">
            <a:extLst>
              <a:ext uri="{FF2B5EF4-FFF2-40B4-BE49-F238E27FC236}">
                <a16:creationId xmlns:a16="http://schemas.microsoft.com/office/drawing/2014/main" id="{65E55A54-E07A-8D13-6280-CED21F153F33}"/>
              </a:ext>
            </a:extLst>
          </p:cNvPr>
          <p:cNvGrpSpPr/>
          <p:nvPr/>
        </p:nvGrpSpPr>
        <p:grpSpPr>
          <a:xfrm>
            <a:off x="306452" y="574764"/>
            <a:ext cx="4913248" cy="1107996"/>
            <a:chOff x="457200" y="432759"/>
            <a:chExt cx="4913248" cy="1107996"/>
          </a:xfrm>
        </p:grpSpPr>
        <p:sp>
          <p:nvSpPr>
            <p:cNvPr id="33" name="橢圓 32">
              <a:extLst>
                <a:ext uri="{FF2B5EF4-FFF2-40B4-BE49-F238E27FC236}">
                  <a16:creationId xmlns:a16="http://schemas.microsoft.com/office/drawing/2014/main" id="{FA876F4E-E20B-2D39-1873-8CC5E91ED90E}"/>
                </a:ext>
              </a:extLst>
            </p:cNvPr>
            <p:cNvSpPr/>
            <p:nvPr/>
          </p:nvSpPr>
          <p:spPr>
            <a:xfrm>
              <a:off x="457200" y="820431"/>
              <a:ext cx="533400" cy="527742"/>
            </a:xfrm>
            <a:prstGeom prst="ellipse">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文字方塊 33">
              <a:extLst>
                <a:ext uri="{FF2B5EF4-FFF2-40B4-BE49-F238E27FC236}">
                  <a16:creationId xmlns:a16="http://schemas.microsoft.com/office/drawing/2014/main" id="{56B036F5-9E0B-FDD3-7093-621297776EF5}"/>
                </a:ext>
              </a:extLst>
            </p:cNvPr>
            <p:cNvSpPr txBox="1"/>
            <p:nvPr/>
          </p:nvSpPr>
          <p:spPr>
            <a:xfrm>
              <a:off x="1331848" y="432759"/>
              <a:ext cx="4038600" cy="1107996"/>
            </a:xfrm>
            <a:prstGeom prst="rect">
              <a:avLst/>
            </a:prstGeom>
            <a:noFill/>
          </p:spPr>
          <p:txBody>
            <a:bodyPr wrap="square" rtlCol="0">
              <a:spAutoFit/>
            </a:bodyPr>
            <a:lstStyle/>
            <a:p>
              <a:r>
                <a:rPr lang="zh-TW" altLang="en-US" sz="6600" dirty="0"/>
                <a:t>研究缺口</a:t>
              </a:r>
            </a:p>
          </p:txBody>
        </p:sp>
      </p:grpSp>
      <p:sp>
        <p:nvSpPr>
          <p:cNvPr id="35" name="AutoShape 4">
            <a:extLst>
              <a:ext uri="{FF2B5EF4-FFF2-40B4-BE49-F238E27FC236}">
                <a16:creationId xmlns:a16="http://schemas.microsoft.com/office/drawing/2014/main" id="{D2302558-1A9A-7675-3561-2CA8356138A1}"/>
              </a:ext>
            </a:extLst>
          </p:cNvPr>
          <p:cNvSpPr/>
          <p:nvPr/>
        </p:nvSpPr>
        <p:spPr>
          <a:xfrm>
            <a:off x="1181100" y="1714500"/>
            <a:ext cx="4038600" cy="0"/>
          </a:xfrm>
          <a:prstGeom prst="line">
            <a:avLst/>
          </a:prstGeom>
          <a:ln w="38100" cap="flat">
            <a:solidFill>
              <a:srgbClr val="967D55"/>
            </a:solidFill>
            <a:prstDash val="solid"/>
            <a:headEnd type="none" w="sm" len="sm"/>
            <a:tailEnd type="none" w="sm" len="sm"/>
          </a:ln>
        </p:spPr>
        <p:txBody>
          <a:bodyPr/>
          <a:lstStyle/>
          <a:p>
            <a:endParaRPr lang="zh-TW" altLang="en-US" dirty="0"/>
          </a:p>
        </p:txBody>
      </p:sp>
      <p:sp>
        <p:nvSpPr>
          <p:cNvPr id="37" name="矩形 36">
            <a:extLst>
              <a:ext uri="{FF2B5EF4-FFF2-40B4-BE49-F238E27FC236}">
                <a16:creationId xmlns:a16="http://schemas.microsoft.com/office/drawing/2014/main" id="{7E3E218D-B1E2-233E-CB93-4484D5928AB2}"/>
              </a:ext>
            </a:extLst>
          </p:cNvPr>
          <p:cNvSpPr/>
          <p:nvPr/>
        </p:nvSpPr>
        <p:spPr>
          <a:xfrm>
            <a:off x="17977954" y="719"/>
            <a:ext cx="310047" cy="1028628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 name="群組 7">
            <a:extLst>
              <a:ext uri="{FF2B5EF4-FFF2-40B4-BE49-F238E27FC236}">
                <a16:creationId xmlns:a16="http://schemas.microsoft.com/office/drawing/2014/main" id="{33080B58-F6B1-B0C8-DD57-392769BE7F70}"/>
              </a:ext>
            </a:extLst>
          </p:cNvPr>
          <p:cNvGrpSpPr/>
          <p:nvPr/>
        </p:nvGrpSpPr>
        <p:grpSpPr>
          <a:xfrm>
            <a:off x="2043128" y="5397508"/>
            <a:ext cx="13639800" cy="3414231"/>
            <a:chOff x="2171701" y="4505019"/>
            <a:chExt cx="13639800" cy="3434683"/>
          </a:xfrm>
        </p:grpSpPr>
        <p:sp>
          <p:nvSpPr>
            <p:cNvPr id="5" name="矩形 4">
              <a:extLst>
                <a:ext uri="{FF2B5EF4-FFF2-40B4-BE49-F238E27FC236}">
                  <a16:creationId xmlns:a16="http://schemas.microsoft.com/office/drawing/2014/main" id="{8EF0F9FD-BDEE-5022-774B-8F4141E50B2E}"/>
                </a:ext>
              </a:extLst>
            </p:cNvPr>
            <p:cNvSpPr/>
            <p:nvPr/>
          </p:nvSpPr>
          <p:spPr>
            <a:xfrm>
              <a:off x="2171701" y="4505019"/>
              <a:ext cx="13639800" cy="3434683"/>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F8159636-FAFC-FF63-F50B-B675FAC2E76C}"/>
                </a:ext>
              </a:extLst>
            </p:cNvPr>
            <p:cNvSpPr txBox="1"/>
            <p:nvPr/>
          </p:nvSpPr>
          <p:spPr>
            <a:xfrm>
              <a:off x="2362201" y="4795053"/>
              <a:ext cx="13258800" cy="2764155"/>
            </a:xfrm>
            <a:prstGeom prst="rect">
              <a:avLst/>
            </a:prstGeom>
            <a:noFill/>
          </p:spPr>
          <p:txBody>
            <a:bodyPr wrap="square" rtlCol="0">
              <a:spAutoFit/>
            </a:bodyPr>
            <a:lstStyle/>
            <a:p>
              <a:pPr marL="304800" algn="just">
                <a:lnSpc>
                  <a:spcPct val="150000"/>
                </a:lnSpc>
              </a:pPr>
              <a:r>
                <a:rPr lang="zh-TW" altLang="en-US" sz="4000" dirty="0"/>
                <a:t>除經濟型套牢與關係型套牢之外，</a:t>
              </a:r>
              <a:r>
                <a:rPr lang="zh-TW" altLang="zh-TW" sz="4000" dirty="0">
                  <a:effectLst/>
                  <a:latin typeface="+mn-ea"/>
                  <a:cs typeface="Times New Roman" panose="02020603050405020304" pitchFamily="18" charset="0"/>
                </a:rPr>
                <a:t>路徑依賴歷程建構也需考量套牢的場域變化</a:t>
              </a:r>
              <a:r>
                <a:rPr lang="zh-TW" altLang="en-US" sz="4000" dirty="0">
                  <a:effectLst/>
                  <a:latin typeface="+mn-ea"/>
                  <a:cs typeface="Times New Roman" panose="02020603050405020304" pitchFamily="18" charset="0"/>
                </a:rPr>
                <a:t>，</a:t>
              </a:r>
              <a:r>
                <a:rPr lang="zh-TW" altLang="zh-TW" sz="4000" dirty="0">
                  <a:effectLst/>
                  <a:latin typeface="+mn-ea"/>
                  <a:cs typeface="Times New Roman" panose="02020603050405020304" pitchFamily="18" charset="0"/>
                </a:rPr>
                <a:t>甚至時間本身</a:t>
              </a:r>
              <a:r>
                <a:rPr lang="zh-TW" altLang="en-US" sz="4000" dirty="0">
                  <a:effectLst/>
                  <a:latin typeface="+mn-ea"/>
                  <a:cs typeface="Times New Roman" panose="02020603050405020304" pitchFamily="18" charset="0"/>
                </a:rPr>
                <a:t>也是套牢設計的一部份</a:t>
              </a:r>
              <a:r>
                <a:rPr lang="zh-TW" altLang="zh-TW" sz="4000" dirty="0">
                  <a:effectLst/>
                  <a:latin typeface="+mn-ea"/>
                  <a:cs typeface="Times New Roman" panose="02020603050405020304" pitchFamily="18" charset="0"/>
                </a:rPr>
                <a:t>（</a:t>
              </a:r>
              <a:r>
                <a:rPr lang="en-US" altLang="zh-TW" sz="4000" dirty="0">
                  <a:effectLst/>
                  <a:latin typeface="+mn-ea"/>
                  <a:cs typeface="Times New Roman" panose="02020603050405020304" pitchFamily="18" charset="0"/>
                </a:rPr>
                <a:t>Barnes et al., 2004; Sebastian et al., 2017</a:t>
              </a:r>
              <a:r>
                <a:rPr lang="zh-TW" altLang="zh-TW" sz="4000" dirty="0">
                  <a:effectLst/>
                  <a:latin typeface="+mn-ea"/>
                  <a:cs typeface="Times New Roman" panose="02020603050405020304" pitchFamily="18" charset="0"/>
                </a:rPr>
                <a:t>）</a:t>
              </a:r>
              <a:r>
                <a:rPr lang="zh-TW" altLang="en-US" sz="4000" dirty="0">
                  <a:latin typeface="+mn-ea"/>
                </a:rPr>
                <a:t>。</a:t>
              </a:r>
            </a:p>
          </p:txBody>
        </p:sp>
      </p:grpSp>
      <p:sp>
        <p:nvSpPr>
          <p:cNvPr id="14" name="AutoShape 3">
            <a:extLst>
              <a:ext uri="{FF2B5EF4-FFF2-40B4-BE49-F238E27FC236}">
                <a16:creationId xmlns:a16="http://schemas.microsoft.com/office/drawing/2014/main" id="{BA7D4111-03CA-8662-14B4-8AD0BEA18702}"/>
              </a:ext>
            </a:extLst>
          </p:cNvPr>
          <p:cNvSpPr/>
          <p:nvPr/>
        </p:nvSpPr>
        <p:spPr>
          <a:xfrm>
            <a:off x="2043128" y="4762500"/>
            <a:ext cx="12600000" cy="0"/>
          </a:xfrm>
          <a:prstGeom prst="line">
            <a:avLst/>
          </a:prstGeom>
          <a:ln w="38100" cap="flat">
            <a:solidFill>
              <a:srgbClr val="967D55"/>
            </a:solidFill>
            <a:prstDash val="solid"/>
            <a:headEnd type="none" w="sm" len="sm"/>
            <a:tailEnd type="none" w="sm" len="sm"/>
          </a:ln>
        </p:spPr>
        <p:txBody>
          <a:bodyPr/>
          <a:lstStyle/>
          <a:p>
            <a:endParaRPr lang="zh-TW" altLang="en-US" dirty="0"/>
          </a:p>
        </p:txBody>
      </p:sp>
      <p:grpSp>
        <p:nvGrpSpPr>
          <p:cNvPr id="12" name="群組 11">
            <a:extLst>
              <a:ext uri="{FF2B5EF4-FFF2-40B4-BE49-F238E27FC236}">
                <a16:creationId xmlns:a16="http://schemas.microsoft.com/office/drawing/2014/main" id="{AF1ECD18-AA5D-EC4A-69C0-716E0B2919CE}"/>
              </a:ext>
            </a:extLst>
          </p:cNvPr>
          <p:cNvGrpSpPr/>
          <p:nvPr/>
        </p:nvGrpSpPr>
        <p:grpSpPr>
          <a:xfrm>
            <a:off x="951169" y="2836995"/>
            <a:ext cx="13639800" cy="1587565"/>
            <a:chOff x="1935912" y="3741323"/>
            <a:chExt cx="13639800" cy="1587565"/>
          </a:xfrm>
        </p:grpSpPr>
        <p:sp>
          <p:nvSpPr>
            <p:cNvPr id="3" name="文字方塊 2">
              <a:extLst>
                <a:ext uri="{FF2B5EF4-FFF2-40B4-BE49-F238E27FC236}">
                  <a16:creationId xmlns:a16="http://schemas.microsoft.com/office/drawing/2014/main" id="{7A6C3DCF-70A6-CF47-A06A-AAC635B8DB12}"/>
                </a:ext>
              </a:extLst>
            </p:cNvPr>
            <p:cNvSpPr txBox="1"/>
            <p:nvPr/>
          </p:nvSpPr>
          <p:spPr>
            <a:xfrm>
              <a:off x="1935912" y="3741323"/>
              <a:ext cx="13639800" cy="769441"/>
            </a:xfrm>
            <a:prstGeom prst="rect">
              <a:avLst/>
            </a:prstGeom>
            <a:noFill/>
          </p:spPr>
          <p:txBody>
            <a:bodyPr wrap="square" rtlCol="0">
              <a:spAutoFit/>
            </a:bodyPr>
            <a:lstStyle/>
            <a:p>
              <a:r>
                <a:rPr lang="zh-TW" altLang="en-US" sz="4200" dirty="0">
                  <a:effectLst/>
                  <a:latin typeface="+mn-ea"/>
                  <a:cs typeface="Times New Roman" panose="02020603050405020304" pitchFamily="18" charset="0"/>
                </a:rPr>
                <a:t>二、</a:t>
              </a:r>
              <a:r>
                <a:rPr lang="zh-TW" altLang="zh-TW" sz="4400" dirty="0">
                  <a:effectLst/>
                  <a:latin typeface="+mn-ea"/>
                  <a:cs typeface="Times New Roman" panose="02020603050405020304" pitchFamily="18" charset="0"/>
                </a:rPr>
                <a:t>套牢內涵，需考量經濟套牢、關係演化、套牢場域</a:t>
              </a:r>
              <a:endParaRPr lang="zh-TW" altLang="en-US" sz="4400" dirty="0">
                <a:latin typeface="+mn-ea"/>
              </a:endParaRPr>
            </a:p>
          </p:txBody>
        </p:sp>
        <p:sp>
          <p:nvSpPr>
            <p:cNvPr id="9" name="文字方塊 8">
              <a:extLst>
                <a:ext uri="{FF2B5EF4-FFF2-40B4-BE49-F238E27FC236}">
                  <a16:creationId xmlns:a16="http://schemas.microsoft.com/office/drawing/2014/main" id="{B5707FF9-8108-3480-0A86-2E20B9E544A1}"/>
                </a:ext>
              </a:extLst>
            </p:cNvPr>
            <p:cNvSpPr txBox="1"/>
            <p:nvPr/>
          </p:nvSpPr>
          <p:spPr>
            <a:xfrm>
              <a:off x="3027871" y="4559447"/>
              <a:ext cx="4572000" cy="769441"/>
            </a:xfrm>
            <a:prstGeom prst="rect">
              <a:avLst/>
            </a:prstGeom>
            <a:noFill/>
          </p:spPr>
          <p:txBody>
            <a:bodyPr wrap="square" rtlCol="0">
              <a:spAutoFit/>
            </a:bodyPr>
            <a:lstStyle/>
            <a:p>
              <a:r>
                <a:rPr lang="zh-TW" altLang="zh-TW" sz="4400" dirty="0">
                  <a:effectLst/>
                  <a:latin typeface="+mn-ea"/>
                  <a:cs typeface="Times New Roman" panose="02020603050405020304" pitchFamily="18" charset="0"/>
                </a:rPr>
                <a:t>與時間設計：</a:t>
              </a:r>
              <a:endParaRPr lang="zh-TW" altLang="en-US" sz="4400" dirty="0">
                <a:latin typeface="+mn-ea"/>
              </a:endParaRPr>
            </a:p>
          </p:txBody>
        </p:sp>
      </p:grpSp>
    </p:spTree>
    <p:extLst>
      <p:ext uri="{BB962C8B-B14F-4D97-AF65-F5344CB8AC3E}">
        <p14:creationId xmlns:p14="http://schemas.microsoft.com/office/powerpoint/2010/main" val="1290058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grpSp>
        <p:nvGrpSpPr>
          <p:cNvPr id="36" name="群組 35">
            <a:extLst>
              <a:ext uri="{FF2B5EF4-FFF2-40B4-BE49-F238E27FC236}">
                <a16:creationId xmlns:a16="http://schemas.microsoft.com/office/drawing/2014/main" id="{65E55A54-E07A-8D13-6280-CED21F153F33}"/>
              </a:ext>
            </a:extLst>
          </p:cNvPr>
          <p:cNvGrpSpPr/>
          <p:nvPr/>
        </p:nvGrpSpPr>
        <p:grpSpPr>
          <a:xfrm>
            <a:off x="306452" y="574764"/>
            <a:ext cx="4913248" cy="1107996"/>
            <a:chOff x="457200" y="432759"/>
            <a:chExt cx="4913248" cy="1107996"/>
          </a:xfrm>
        </p:grpSpPr>
        <p:sp>
          <p:nvSpPr>
            <p:cNvPr id="33" name="橢圓 32">
              <a:extLst>
                <a:ext uri="{FF2B5EF4-FFF2-40B4-BE49-F238E27FC236}">
                  <a16:creationId xmlns:a16="http://schemas.microsoft.com/office/drawing/2014/main" id="{FA876F4E-E20B-2D39-1873-8CC5E91ED90E}"/>
                </a:ext>
              </a:extLst>
            </p:cNvPr>
            <p:cNvSpPr/>
            <p:nvPr/>
          </p:nvSpPr>
          <p:spPr>
            <a:xfrm>
              <a:off x="457200" y="820431"/>
              <a:ext cx="533400" cy="527742"/>
            </a:xfrm>
            <a:prstGeom prst="ellipse">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文字方塊 33">
              <a:extLst>
                <a:ext uri="{FF2B5EF4-FFF2-40B4-BE49-F238E27FC236}">
                  <a16:creationId xmlns:a16="http://schemas.microsoft.com/office/drawing/2014/main" id="{56B036F5-9E0B-FDD3-7093-621297776EF5}"/>
                </a:ext>
              </a:extLst>
            </p:cNvPr>
            <p:cNvSpPr txBox="1"/>
            <p:nvPr/>
          </p:nvSpPr>
          <p:spPr>
            <a:xfrm>
              <a:off x="1331848" y="432759"/>
              <a:ext cx="4038600" cy="1107996"/>
            </a:xfrm>
            <a:prstGeom prst="rect">
              <a:avLst/>
            </a:prstGeom>
            <a:noFill/>
          </p:spPr>
          <p:txBody>
            <a:bodyPr wrap="square" rtlCol="0">
              <a:spAutoFit/>
            </a:bodyPr>
            <a:lstStyle/>
            <a:p>
              <a:r>
                <a:rPr lang="zh-TW" altLang="en-US" sz="6600" dirty="0"/>
                <a:t>研究缺口</a:t>
              </a:r>
            </a:p>
          </p:txBody>
        </p:sp>
      </p:grpSp>
      <p:sp>
        <p:nvSpPr>
          <p:cNvPr id="35" name="AutoShape 4">
            <a:extLst>
              <a:ext uri="{FF2B5EF4-FFF2-40B4-BE49-F238E27FC236}">
                <a16:creationId xmlns:a16="http://schemas.microsoft.com/office/drawing/2014/main" id="{D2302558-1A9A-7675-3561-2CA8356138A1}"/>
              </a:ext>
            </a:extLst>
          </p:cNvPr>
          <p:cNvSpPr/>
          <p:nvPr/>
        </p:nvSpPr>
        <p:spPr>
          <a:xfrm>
            <a:off x="1181100" y="1714500"/>
            <a:ext cx="4038600" cy="0"/>
          </a:xfrm>
          <a:prstGeom prst="line">
            <a:avLst/>
          </a:prstGeom>
          <a:ln w="38100" cap="flat">
            <a:solidFill>
              <a:srgbClr val="967D55"/>
            </a:solidFill>
            <a:prstDash val="solid"/>
            <a:headEnd type="none" w="sm" len="sm"/>
            <a:tailEnd type="none" w="sm" len="sm"/>
          </a:ln>
        </p:spPr>
        <p:txBody>
          <a:bodyPr/>
          <a:lstStyle/>
          <a:p>
            <a:endParaRPr lang="zh-TW" altLang="en-US" dirty="0"/>
          </a:p>
        </p:txBody>
      </p:sp>
      <p:sp>
        <p:nvSpPr>
          <p:cNvPr id="37" name="矩形 36">
            <a:extLst>
              <a:ext uri="{FF2B5EF4-FFF2-40B4-BE49-F238E27FC236}">
                <a16:creationId xmlns:a16="http://schemas.microsoft.com/office/drawing/2014/main" id="{7E3E218D-B1E2-233E-CB93-4484D5928AB2}"/>
              </a:ext>
            </a:extLst>
          </p:cNvPr>
          <p:cNvSpPr/>
          <p:nvPr/>
        </p:nvSpPr>
        <p:spPr>
          <a:xfrm>
            <a:off x="17977954" y="719"/>
            <a:ext cx="310047" cy="1028628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7A6C3DCF-70A6-CF47-A06A-AAC635B8DB12}"/>
              </a:ext>
            </a:extLst>
          </p:cNvPr>
          <p:cNvSpPr txBox="1"/>
          <p:nvPr/>
        </p:nvSpPr>
        <p:spPr>
          <a:xfrm>
            <a:off x="1828800" y="2766645"/>
            <a:ext cx="11446200" cy="769441"/>
          </a:xfrm>
          <a:prstGeom prst="rect">
            <a:avLst/>
          </a:prstGeom>
          <a:noFill/>
        </p:spPr>
        <p:txBody>
          <a:bodyPr wrap="square" rtlCol="0">
            <a:spAutoFit/>
          </a:bodyPr>
          <a:lstStyle/>
          <a:p>
            <a:r>
              <a:rPr lang="zh-TW" altLang="en-US" sz="4200" dirty="0">
                <a:latin typeface="+mn-ea"/>
                <a:cs typeface="Times New Roman" panose="02020603050405020304" pitchFamily="18" charset="0"/>
              </a:rPr>
              <a:t>三</a:t>
            </a:r>
            <a:r>
              <a:rPr lang="zh-TW" altLang="en-US" sz="4200" dirty="0">
                <a:effectLst/>
                <a:latin typeface="+mn-ea"/>
                <a:cs typeface="Times New Roman" panose="02020603050405020304" pitchFamily="18" charset="0"/>
              </a:rPr>
              <a:t>、</a:t>
            </a:r>
            <a:r>
              <a:rPr lang="zh-TW" altLang="zh-TW" sz="4400" dirty="0">
                <a:effectLst/>
                <a:latin typeface="+mn-ea"/>
                <a:cs typeface="Times New Roman" panose="02020603050405020304" pitchFamily="18" charset="0"/>
              </a:rPr>
              <a:t>套牢結果，應檢視企業核心能力累積演化：</a:t>
            </a:r>
            <a:endParaRPr lang="zh-TW" altLang="en-US" sz="4400" dirty="0">
              <a:latin typeface="+mn-ea"/>
            </a:endParaRPr>
          </a:p>
        </p:txBody>
      </p:sp>
      <p:sp>
        <p:nvSpPr>
          <p:cNvPr id="5" name="矩形 4">
            <a:extLst>
              <a:ext uri="{FF2B5EF4-FFF2-40B4-BE49-F238E27FC236}">
                <a16:creationId xmlns:a16="http://schemas.microsoft.com/office/drawing/2014/main" id="{8EF0F9FD-BDEE-5022-774B-8F4141E50B2E}"/>
              </a:ext>
            </a:extLst>
          </p:cNvPr>
          <p:cNvSpPr/>
          <p:nvPr/>
        </p:nvSpPr>
        <p:spPr>
          <a:xfrm>
            <a:off x="2621245" y="4611953"/>
            <a:ext cx="14706600" cy="4354563"/>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AutoShape 3">
            <a:extLst>
              <a:ext uri="{FF2B5EF4-FFF2-40B4-BE49-F238E27FC236}">
                <a16:creationId xmlns:a16="http://schemas.microsoft.com/office/drawing/2014/main" id="{BA7D4111-03CA-8662-14B4-8AD0BEA18702}"/>
              </a:ext>
            </a:extLst>
          </p:cNvPr>
          <p:cNvSpPr/>
          <p:nvPr/>
        </p:nvSpPr>
        <p:spPr>
          <a:xfrm>
            <a:off x="2885536" y="3848100"/>
            <a:ext cx="10548000" cy="0"/>
          </a:xfrm>
          <a:prstGeom prst="line">
            <a:avLst/>
          </a:prstGeom>
          <a:ln w="38100" cap="flat">
            <a:solidFill>
              <a:srgbClr val="967D55"/>
            </a:solidFill>
            <a:prstDash val="solid"/>
            <a:headEnd type="none" w="sm" len="sm"/>
            <a:tailEnd type="none" w="sm" len="sm"/>
          </a:ln>
        </p:spPr>
        <p:txBody>
          <a:bodyPr/>
          <a:lstStyle/>
          <a:p>
            <a:endParaRPr lang="zh-TW" altLang="en-US"/>
          </a:p>
        </p:txBody>
      </p:sp>
      <p:sp>
        <p:nvSpPr>
          <p:cNvPr id="4" name="文字方塊 3">
            <a:extLst>
              <a:ext uri="{FF2B5EF4-FFF2-40B4-BE49-F238E27FC236}">
                <a16:creationId xmlns:a16="http://schemas.microsoft.com/office/drawing/2014/main" id="{05CE254E-9B61-2A4E-D918-FD204AC67251}"/>
              </a:ext>
            </a:extLst>
          </p:cNvPr>
          <p:cNvSpPr txBox="1"/>
          <p:nvPr/>
        </p:nvSpPr>
        <p:spPr>
          <a:xfrm>
            <a:off x="3078445" y="4856918"/>
            <a:ext cx="13792200" cy="3677482"/>
          </a:xfrm>
          <a:prstGeom prst="rect">
            <a:avLst/>
          </a:prstGeom>
          <a:noFill/>
        </p:spPr>
        <p:txBody>
          <a:bodyPr wrap="square" rtlCol="0">
            <a:spAutoFit/>
          </a:bodyPr>
          <a:lstStyle/>
          <a:p>
            <a:pPr algn="just">
              <a:lnSpc>
                <a:spcPct val="150000"/>
              </a:lnSpc>
            </a:pPr>
            <a:r>
              <a:rPr lang="zh-TW" altLang="en-US" sz="4000" dirty="0">
                <a:latin typeface="+mn-ea"/>
              </a:rPr>
              <a:t>過去數位創新文獻指出，</a:t>
            </a:r>
            <a:r>
              <a:rPr lang="zh-TW" altLang="zh-TW" sz="4000" dirty="0">
                <a:effectLst/>
                <a:latin typeface="+mn-ea"/>
                <a:cs typeface="Times New Roman" panose="02020603050405020304" pitchFamily="18" charset="0"/>
              </a:rPr>
              <a:t>數位科技不只在滿足使用者需求，也可為組織</a:t>
            </a:r>
            <a:r>
              <a:rPr lang="zh-TW" altLang="en-US" sz="4000" dirty="0">
                <a:effectLst/>
                <a:latin typeface="+mn-ea"/>
                <a:cs typeface="Times New Roman" panose="02020603050405020304" pitchFamily="18" charset="0"/>
              </a:rPr>
              <a:t>帶來轉型變革</a:t>
            </a:r>
            <a:r>
              <a:rPr lang="en-US" altLang="zh-TW" sz="4000" dirty="0">
                <a:effectLst/>
                <a:latin typeface="+mn-ea"/>
                <a:cs typeface="Times New Roman" panose="02020603050405020304" pitchFamily="18" charset="0"/>
              </a:rPr>
              <a:t>(Hagberg et al., 2016; Sebastian et al., 2017</a:t>
            </a:r>
            <a:r>
              <a:rPr lang="en-US" altLang="zh-TW" sz="4000" dirty="0">
                <a:latin typeface="+mn-ea"/>
                <a:cs typeface="Times New Roman" panose="02020603050405020304" pitchFamily="18" charset="0"/>
              </a:rPr>
              <a:t>)</a:t>
            </a:r>
            <a:r>
              <a:rPr lang="zh-TW" altLang="zh-TW" sz="4000" dirty="0">
                <a:effectLst/>
                <a:latin typeface="+mn-ea"/>
                <a:cs typeface="Times New Roman" panose="02020603050405020304" pitchFamily="18" charset="0"/>
              </a:rPr>
              <a:t>，目前尚未能由使</a:t>
            </a:r>
            <a:r>
              <a:rPr lang="zh-TW" altLang="en-US" sz="4000" dirty="0">
                <a:effectLst/>
                <a:latin typeface="+mn-ea"/>
                <a:cs typeface="Times New Roman" panose="02020603050405020304" pitchFamily="18" charset="0"/>
              </a:rPr>
              <a:t>用者的路徑依賴建構，</a:t>
            </a:r>
            <a:r>
              <a:rPr lang="zh-TW" altLang="zh-TW" sz="4000" dirty="0">
                <a:effectLst/>
                <a:latin typeface="+mn-ea"/>
                <a:cs typeface="Times New Roman" panose="02020603050405020304" pitchFamily="18" charset="0"/>
              </a:rPr>
              <a:t>闡述虛實服務背後的核心能力演化脈絡</a:t>
            </a:r>
            <a:endParaRPr lang="zh-TW" altLang="en-US" sz="4000" dirty="0">
              <a:latin typeface="+mn-ea"/>
            </a:endParaRPr>
          </a:p>
        </p:txBody>
      </p:sp>
    </p:spTree>
    <p:extLst>
      <p:ext uri="{BB962C8B-B14F-4D97-AF65-F5344CB8AC3E}">
        <p14:creationId xmlns:p14="http://schemas.microsoft.com/office/powerpoint/2010/main" val="37798060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grpSp>
        <p:nvGrpSpPr>
          <p:cNvPr id="36" name="群組 35">
            <a:extLst>
              <a:ext uri="{FF2B5EF4-FFF2-40B4-BE49-F238E27FC236}">
                <a16:creationId xmlns:a16="http://schemas.microsoft.com/office/drawing/2014/main" id="{65E55A54-E07A-8D13-6280-CED21F153F33}"/>
              </a:ext>
            </a:extLst>
          </p:cNvPr>
          <p:cNvGrpSpPr/>
          <p:nvPr/>
        </p:nvGrpSpPr>
        <p:grpSpPr>
          <a:xfrm>
            <a:off x="306452" y="574764"/>
            <a:ext cx="4913248" cy="1107996"/>
            <a:chOff x="457200" y="432759"/>
            <a:chExt cx="4913248" cy="1107996"/>
          </a:xfrm>
        </p:grpSpPr>
        <p:sp>
          <p:nvSpPr>
            <p:cNvPr id="33" name="橢圓 32">
              <a:extLst>
                <a:ext uri="{FF2B5EF4-FFF2-40B4-BE49-F238E27FC236}">
                  <a16:creationId xmlns:a16="http://schemas.microsoft.com/office/drawing/2014/main" id="{FA876F4E-E20B-2D39-1873-8CC5E91ED90E}"/>
                </a:ext>
              </a:extLst>
            </p:cNvPr>
            <p:cNvSpPr/>
            <p:nvPr/>
          </p:nvSpPr>
          <p:spPr>
            <a:xfrm>
              <a:off x="457200" y="820431"/>
              <a:ext cx="533400" cy="527742"/>
            </a:xfrm>
            <a:prstGeom prst="ellipse">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文字方塊 33">
              <a:extLst>
                <a:ext uri="{FF2B5EF4-FFF2-40B4-BE49-F238E27FC236}">
                  <a16:creationId xmlns:a16="http://schemas.microsoft.com/office/drawing/2014/main" id="{56B036F5-9E0B-FDD3-7093-621297776EF5}"/>
                </a:ext>
              </a:extLst>
            </p:cNvPr>
            <p:cNvSpPr txBox="1"/>
            <p:nvPr/>
          </p:nvSpPr>
          <p:spPr>
            <a:xfrm>
              <a:off x="1331848" y="432759"/>
              <a:ext cx="4038600" cy="1107996"/>
            </a:xfrm>
            <a:prstGeom prst="rect">
              <a:avLst/>
            </a:prstGeom>
            <a:noFill/>
          </p:spPr>
          <p:txBody>
            <a:bodyPr wrap="square" rtlCol="0">
              <a:spAutoFit/>
            </a:bodyPr>
            <a:lstStyle/>
            <a:p>
              <a:r>
                <a:rPr lang="zh-TW" altLang="en-US" sz="6600" dirty="0"/>
                <a:t>研究缺口</a:t>
              </a:r>
            </a:p>
          </p:txBody>
        </p:sp>
      </p:grpSp>
      <p:sp>
        <p:nvSpPr>
          <p:cNvPr id="35" name="AutoShape 4">
            <a:extLst>
              <a:ext uri="{FF2B5EF4-FFF2-40B4-BE49-F238E27FC236}">
                <a16:creationId xmlns:a16="http://schemas.microsoft.com/office/drawing/2014/main" id="{D2302558-1A9A-7675-3561-2CA8356138A1}"/>
              </a:ext>
            </a:extLst>
          </p:cNvPr>
          <p:cNvSpPr/>
          <p:nvPr/>
        </p:nvSpPr>
        <p:spPr>
          <a:xfrm>
            <a:off x="1181100" y="1714500"/>
            <a:ext cx="4038600" cy="0"/>
          </a:xfrm>
          <a:prstGeom prst="line">
            <a:avLst/>
          </a:prstGeom>
          <a:ln w="38100" cap="flat">
            <a:solidFill>
              <a:srgbClr val="967D55"/>
            </a:solidFill>
            <a:prstDash val="solid"/>
            <a:headEnd type="none" w="sm" len="sm"/>
            <a:tailEnd type="none" w="sm" len="sm"/>
          </a:ln>
        </p:spPr>
        <p:txBody>
          <a:bodyPr/>
          <a:lstStyle/>
          <a:p>
            <a:endParaRPr lang="zh-TW" altLang="en-US" dirty="0"/>
          </a:p>
        </p:txBody>
      </p:sp>
      <p:sp>
        <p:nvSpPr>
          <p:cNvPr id="37" name="矩形 36">
            <a:extLst>
              <a:ext uri="{FF2B5EF4-FFF2-40B4-BE49-F238E27FC236}">
                <a16:creationId xmlns:a16="http://schemas.microsoft.com/office/drawing/2014/main" id="{7E3E218D-B1E2-233E-CB93-4484D5928AB2}"/>
              </a:ext>
            </a:extLst>
          </p:cNvPr>
          <p:cNvSpPr/>
          <p:nvPr/>
        </p:nvSpPr>
        <p:spPr>
          <a:xfrm>
            <a:off x="17977954" y="719"/>
            <a:ext cx="310047" cy="1028628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 name="群組 5">
            <a:extLst>
              <a:ext uri="{FF2B5EF4-FFF2-40B4-BE49-F238E27FC236}">
                <a16:creationId xmlns:a16="http://schemas.microsoft.com/office/drawing/2014/main" id="{F0D940B7-0889-0520-48CD-60C902269AC5}"/>
              </a:ext>
            </a:extLst>
          </p:cNvPr>
          <p:cNvGrpSpPr/>
          <p:nvPr/>
        </p:nvGrpSpPr>
        <p:grpSpPr>
          <a:xfrm>
            <a:off x="1790700" y="3216659"/>
            <a:ext cx="14706600" cy="3853682"/>
            <a:chOff x="1790700" y="2966219"/>
            <a:chExt cx="14706600" cy="3853682"/>
          </a:xfrm>
        </p:grpSpPr>
        <p:sp>
          <p:nvSpPr>
            <p:cNvPr id="5" name="矩形 4">
              <a:extLst>
                <a:ext uri="{FF2B5EF4-FFF2-40B4-BE49-F238E27FC236}">
                  <a16:creationId xmlns:a16="http://schemas.microsoft.com/office/drawing/2014/main" id="{8EF0F9FD-BDEE-5022-774B-8F4141E50B2E}"/>
                </a:ext>
              </a:extLst>
            </p:cNvPr>
            <p:cNvSpPr/>
            <p:nvPr/>
          </p:nvSpPr>
          <p:spPr>
            <a:xfrm>
              <a:off x="1790700" y="2966219"/>
              <a:ext cx="14706600" cy="3853682"/>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05CE254E-9B61-2A4E-D918-FD204AC67251}"/>
                </a:ext>
              </a:extLst>
            </p:cNvPr>
            <p:cNvSpPr txBox="1"/>
            <p:nvPr/>
          </p:nvSpPr>
          <p:spPr>
            <a:xfrm>
              <a:off x="2038708" y="3314700"/>
              <a:ext cx="14268091" cy="3020314"/>
            </a:xfrm>
            <a:prstGeom prst="rect">
              <a:avLst/>
            </a:prstGeom>
            <a:noFill/>
          </p:spPr>
          <p:txBody>
            <a:bodyPr wrap="square" rtlCol="0">
              <a:spAutoFit/>
            </a:bodyPr>
            <a:lstStyle/>
            <a:p>
              <a:pPr algn="just">
                <a:lnSpc>
                  <a:spcPct val="150000"/>
                </a:lnSpc>
              </a:pPr>
              <a:r>
                <a:rPr lang="zh-TW" altLang="zh-TW" sz="4400" dirty="0">
                  <a:effectLst/>
                  <a:latin typeface="+mn-ea"/>
                  <a:cs typeface="Times New Roman" panose="02020603050405020304" pitchFamily="18" charset="0"/>
                </a:rPr>
                <a:t>因此零售服務業如何由探索客戶需求中提出階段性的虛實服務創新，進而能有效建構使用者依賴，最終轉化企業核心能力，是本研究提出的研究缺口。</a:t>
              </a:r>
              <a:endParaRPr lang="zh-TW" altLang="en-US" sz="4400" dirty="0">
                <a:latin typeface="+mn-ea"/>
              </a:endParaRPr>
            </a:p>
          </p:txBody>
        </p:sp>
      </p:grpSp>
    </p:spTree>
    <p:extLst>
      <p:ext uri="{BB962C8B-B14F-4D97-AF65-F5344CB8AC3E}">
        <p14:creationId xmlns:p14="http://schemas.microsoft.com/office/powerpoint/2010/main" val="4060508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grpSp>
        <p:nvGrpSpPr>
          <p:cNvPr id="36" name="群組 35">
            <a:extLst>
              <a:ext uri="{FF2B5EF4-FFF2-40B4-BE49-F238E27FC236}">
                <a16:creationId xmlns:a16="http://schemas.microsoft.com/office/drawing/2014/main" id="{65E55A54-E07A-8D13-6280-CED21F153F33}"/>
              </a:ext>
            </a:extLst>
          </p:cNvPr>
          <p:cNvGrpSpPr/>
          <p:nvPr/>
        </p:nvGrpSpPr>
        <p:grpSpPr>
          <a:xfrm>
            <a:off x="306452" y="574764"/>
            <a:ext cx="4913248" cy="1107996"/>
            <a:chOff x="457200" y="432759"/>
            <a:chExt cx="4913248" cy="1107996"/>
          </a:xfrm>
        </p:grpSpPr>
        <p:sp>
          <p:nvSpPr>
            <p:cNvPr id="33" name="橢圓 32">
              <a:extLst>
                <a:ext uri="{FF2B5EF4-FFF2-40B4-BE49-F238E27FC236}">
                  <a16:creationId xmlns:a16="http://schemas.microsoft.com/office/drawing/2014/main" id="{FA876F4E-E20B-2D39-1873-8CC5E91ED90E}"/>
                </a:ext>
              </a:extLst>
            </p:cNvPr>
            <p:cNvSpPr/>
            <p:nvPr/>
          </p:nvSpPr>
          <p:spPr>
            <a:xfrm>
              <a:off x="457200" y="820431"/>
              <a:ext cx="533400" cy="527742"/>
            </a:xfrm>
            <a:prstGeom prst="ellipse">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文字方塊 33">
              <a:extLst>
                <a:ext uri="{FF2B5EF4-FFF2-40B4-BE49-F238E27FC236}">
                  <a16:creationId xmlns:a16="http://schemas.microsoft.com/office/drawing/2014/main" id="{56B036F5-9E0B-FDD3-7093-621297776EF5}"/>
                </a:ext>
              </a:extLst>
            </p:cNvPr>
            <p:cNvSpPr txBox="1"/>
            <p:nvPr/>
          </p:nvSpPr>
          <p:spPr>
            <a:xfrm>
              <a:off x="1331848" y="432759"/>
              <a:ext cx="4038600" cy="1107996"/>
            </a:xfrm>
            <a:prstGeom prst="rect">
              <a:avLst/>
            </a:prstGeom>
            <a:noFill/>
          </p:spPr>
          <p:txBody>
            <a:bodyPr wrap="square" rtlCol="0">
              <a:spAutoFit/>
            </a:bodyPr>
            <a:lstStyle/>
            <a:p>
              <a:r>
                <a:rPr lang="zh-TW" altLang="en-US" sz="6600" dirty="0"/>
                <a:t>研究問題</a:t>
              </a:r>
            </a:p>
          </p:txBody>
        </p:sp>
      </p:grpSp>
      <p:sp>
        <p:nvSpPr>
          <p:cNvPr id="35" name="AutoShape 4">
            <a:extLst>
              <a:ext uri="{FF2B5EF4-FFF2-40B4-BE49-F238E27FC236}">
                <a16:creationId xmlns:a16="http://schemas.microsoft.com/office/drawing/2014/main" id="{D2302558-1A9A-7675-3561-2CA8356138A1}"/>
              </a:ext>
            </a:extLst>
          </p:cNvPr>
          <p:cNvSpPr/>
          <p:nvPr/>
        </p:nvSpPr>
        <p:spPr>
          <a:xfrm>
            <a:off x="1181100" y="1714500"/>
            <a:ext cx="4038600" cy="0"/>
          </a:xfrm>
          <a:prstGeom prst="line">
            <a:avLst/>
          </a:prstGeom>
          <a:ln w="38100" cap="flat">
            <a:solidFill>
              <a:srgbClr val="967D55"/>
            </a:solidFill>
            <a:prstDash val="solid"/>
            <a:headEnd type="none" w="sm" len="sm"/>
            <a:tailEnd type="none" w="sm" len="sm"/>
          </a:ln>
        </p:spPr>
        <p:txBody>
          <a:bodyPr/>
          <a:lstStyle/>
          <a:p>
            <a:endParaRPr lang="zh-TW" altLang="en-US" dirty="0"/>
          </a:p>
        </p:txBody>
      </p:sp>
      <p:sp>
        <p:nvSpPr>
          <p:cNvPr id="37" name="矩形 36">
            <a:extLst>
              <a:ext uri="{FF2B5EF4-FFF2-40B4-BE49-F238E27FC236}">
                <a16:creationId xmlns:a16="http://schemas.microsoft.com/office/drawing/2014/main" id="{7E3E218D-B1E2-233E-CB93-4484D5928AB2}"/>
              </a:ext>
            </a:extLst>
          </p:cNvPr>
          <p:cNvSpPr/>
          <p:nvPr/>
        </p:nvSpPr>
        <p:spPr>
          <a:xfrm>
            <a:off x="17977954" y="719"/>
            <a:ext cx="310047" cy="1028628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字方塊 1">
            <a:extLst>
              <a:ext uri="{FF2B5EF4-FFF2-40B4-BE49-F238E27FC236}">
                <a16:creationId xmlns:a16="http://schemas.microsoft.com/office/drawing/2014/main" id="{FFFAF926-2C0E-7BD6-4B96-924D0F265A13}"/>
              </a:ext>
            </a:extLst>
          </p:cNvPr>
          <p:cNvSpPr txBox="1"/>
          <p:nvPr/>
        </p:nvSpPr>
        <p:spPr>
          <a:xfrm>
            <a:off x="1905000" y="2928667"/>
            <a:ext cx="12649200" cy="2004651"/>
          </a:xfrm>
          <a:prstGeom prst="rect">
            <a:avLst/>
          </a:prstGeom>
          <a:noFill/>
        </p:spPr>
        <p:txBody>
          <a:bodyPr wrap="square" rtlCol="0">
            <a:spAutoFit/>
          </a:bodyPr>
          <a:lstStyle/>
          <a:p>
            <a:pPr algn="just">
              <a:lnSpc>
                <a:spcPct val="150000"/>
              </a:lnSpc>
            </a:pPr>
            <a:r>
              <a:rPr lang="zh-TW" altLang="zh-TW" sz="4400" dirty="0">
                <a:effectLst/>
                <a:latin typeface="+mn-ea"/>
                <a:cs typeface="Times New Roman" panose="02020603050405020304" pitchFamily="18" charset="0"/>
              </a:rPr>
              <a:t>企業如何創新虛實服務以建構使用者依賴，並持續創新企業核心能力？</a:t>
            </a:r>
            <a:endParaRPr lang="zh-TW" altLang="en-US" sz="4400" dirty="0">
              <a:latin typeface="+mn-ea"/>
            </a:endParaRPr>
          </a:p>
        </p:txBody>
      </p:sp>
      <p:sp>
        <p:nvSpPr>
          <p:cNvPr id="3" name="文字方塊 2">
            <a:extLst>
              <a:ext uri="{FF2B5EF4-FFF2-40B4-BE49-F238E27FC236}">
                <a16:creationId xmlns:a16="http://schemas.microsoft.com/office/drawing/2014/main" id="{00F3B77E-A562-000A-CE26-FD20CD82DCA4}"/>
              </a:ext>
            </a:extLst>
          </p:cNvPr>
          <p:cNvSpPr txBox="1"/>
          <p:nvPr/>
        </p:nvSpPr>
        <p:spPr>
          <a:xfrm>
            <a:off x="1905000" y="6147484"/>
            <a:ext cx="12649200" cy="988989"/>
          </a:xfrm>
          <a:prstGeom prst="rect">
            <a:avLst/>
          </a:prstGeom>
          <a:noFill/>
        </p:spPr>
        <p:txBody>
          <a:bodyPr wrap="square" rtlCol="0">
            <a:spAutoFit/>
          </a:bodyPr>
          <a:lstStyle/>
          <a:p>
            <a:pPr algn="just">
              <a:lnSpc>
                <a:spcPct val="150000"/>
              </a:lnSpc>
            </a:pPr>
            <a:r>
              <a:rPr lang="zh-TW" altLang="zh-TW" sz="4400" dirty="0">
                <a:effectLst/>
                <a:latin typeface="+mn-ea"/>
                <a:cs typeface="Times New Roman" panose="02020603050405020304" pitchFamily="18" charset="0"/>
              </a:rPr>
              <a:t>虛實服務創新如何促進企業核心能力的演化？</a:t>
            </a:r>
            <a:endParaRPr lang="zh-TW" altLang="en-US" sz="4400" dirty="0">
              <a:latin typeface="+mn-ea"/>
            </a:endParaRPr>
          </a:p>
        </p:txBody>
      </p:sp>
      <p:sp>
        <p:nvSpPr>
          <p:cNvPr id="7" name="文字方塊 6">
            <a:extLst>
              <a:ext uri="{FF2B5EF4-FFF2-40B4-BE49-F238E27FC236}">
                <a16:creationId xmlns:a16="http://schemas.microsoft.com/office/drawing/2014/main" id="{E57C0455-F85D-E9BC-057C-9E97251CBF3E}"/>
              </a:ext>
            </a:extLst>
          </p:cNvPr>
          <p:cNvSpPr txBox="1"/>
          <p:nvPr/>
        </p:nvSpPr>
        <p:spPr>
          <a:xfrm>
            <a:off x="933000" y="3023503"/>
            <a:ext cx="972000" cy="1107996"/>
          </a:xfrm>
          <a:prstGeom prst="rect">
            <a:avLst/>
          </a:prstGeom>
          <a:noFill/>
        </p:spPr>
        <p:txBody>
          <a:bodyPr wrap="square">
            <a:spAutoFit/>
          </a:bodyPr>
          <a:lstStyle/>
          <a:p>
            <a:r>
              <a:rPr lang="en-US" altLang="zh-TW" sz="6600" dirty="0">
                <a:solidFill>
                  <a:srgbClr val="B0433E"/>
                </a:solidFill>
                <a:effectLst/>
                <a:latin typeface="Calibri" panose="020F0502020204030204" pitchFamily="34" charset="0"/>
                <a:ea typeface="新細明體" panose="02020500000000000000" pitchFamily="18" charset="-120"/>
                <a:cs typeface="Times New Roman" panose="02020603050405020304" pitchFamily="18" charset="0"/>
                <a:sym typeface="Webdings" panose="05030102010509060703" pitchFamily="18" charset="2"/>
              </a:rPr>
              <a:t></a:t>
            </a:r>
            <a:endParaRPr lang="zh-TW" altLang="en-US" sz="6600" dirty="0">
              <a:solidFill>
                <a:srgbClr val="B0433E"/>
              </a:solidFill>
            </a:endParaRPr>
          </a:p>
        </p:txBody>
      </p:sp>
      <p:sp>
        <p:nvSpPr>
          <p:cNvPr id="8" name="文字方塊 7">
            <a:extLst>
              <a:ext uri="{FF2B5EF4-FFF2-40B4-BE49-F238E27FC236}">
                <a16:creationId xmlns:a16="http://schemas.microsoft.com/office/drawing/2014/main" id="{3B6CD4B3-BCE3-EDE0-769A-C6EFFEF75026}"/>
              </a:ext>
            </a:extLst>
          </p:cNvPr>
          <p:cNvSpPr txBox="1"/>
          <p:nvPr/>
        </p:nvSpPr>
        <p:spPr>
          <a:xfrm>
            <a:off x="933000" y="6274061"/>
            <a:ext cx="972000" cy="1107996"/>
          </a:xfrm>
          <a:prstGeom prst="rect">
            <a:avLst/>
          </a:prstGeom>
          <a:noFill/>
        </p:spPr>
        <p:txBody>
          <a:bodyPr wrap="square">
            <a:spAutoFit/>
          </a:bodyPr>
          <a:lstStyle/>
          <a:p>
            <a:r>
              <a:rPr lang="en-US" altLang="zh-TW" sz="6600" dirty="0">
                <a:solidFill>
                  <a:srgbClr val="B0433E"/>
                </a:solidFill>
                <a:effectLst/>
                <a:latin typeface="Calibri" panose="020F0502020204030204" pitchFamily="34" charset="0"/>
                <a:ea typeface="新細明體" panose="02020500000000000000" pitchFamily="18" charset="-120"/>
                <a:cs typeface="Times New Roman" panose="02020603050405020304" pitchFamily="18" charset="0"/>
                <a:sym typeface="Webdings" panose="05030102010509060703" pitchFamily="18" charset="2"/>
              </a:rPr>
              <a:t></a:t>
            </a:r>
            <a:endParaRPr lang="zh-TW" altLang="en-US" sz="6600" dirty="0">
              <a:solidFill>
                <a:srgbClr val="B0433E"/>
              </a:solidFill>
            </a:endParaRPr>
          </a:p>
        </p:txBody>
      </p:sp>
    </p:spTree>
    <p:extLst>
      <p:ext uri="{BB962C8B-B14F-4D97-AF65-F5344CB8AC3E}">
        <p14:creationId xmlns:p14="http://schemas.microsoft.com/office/powerpoint/2010/main" val="2816168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sp>
        <p:nvSpPr>
          <p:cNvPr id="14" name="Freeform 4">
            <a:extLst>
              <a:ext uri="{FF2B5EF4-FFF2-40B4-BE49-F238E27FC236}">
                <a16:creationId xmlns:a16="http://schemas.microsoft.com/office/drawing/2014/main" id="{C3DAF9DB-6457-5D01-23F8-7DB923AD0919}"/>
              </a:ext>
            </a:extLst>
          </p:cNvPr>
          <p:cNvSpPr/>
          <p:nvPr/>
        </p:nvSpPr>
        <p:spPr>
          <a:xfrm rot="14136036">
            <a:off x="256575" y="197857"/>
            <a:ext cx="1707206" cy="1591730"/>
          </a:xfrm>
          <a:custGeom>
            <a:avLst/>
            <a:gdLst/>
            <a:ahLst/>
            <a:cxnLst/>
            <a:rect l="l" t="t" r="r" b="b"/>
            <a:pathLst>
              <a:path w="6525553" h="7102643">
                <a:moveTo>
                  <a:pt x="0" y="0"/>
                </a:moveTo>
                <a:lnTo>
                  <a:pt x="6525553" y="0"/>
                </a:lnTo>
                <a:lnTo>
                  <a:pt x="6525553" y="7102643"/>
                </a:lnTo>
                <a:lnTo>
                  <a:pt x="0" y="71026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15" name="Freeform 6">
            <a:extLst>
              <a:ext uri="{FF2B5EF4-FFF2-40B4-BE49-F238E27FC236}">
                <a16:creationId xmlns:a16="http://schemas.microsoft.com/office/drawing/2014/main" id="{D9519B80-DD29-670B-7170-ADED49AC0E17}"/>
              </a:ext>
            </a:extLst>
          </p:cNvPr>
          <p:cNvSpPr/>
          <p:nvPr/>
        </p:nvSpPr>
        <p:spPr>
          <a:xfrm>
            <a:off x="0" y="8719211"/>
            <a:ext cx="4161147" cy="1562098"/>
          </a:xfrm>
          <a:custGeom>
            <a:avLst/>
            <a:gdLst/>
            <a:ahLst/>
            <a:cxnLst/>
            <a:rect l="l" t="t" r="r" b="b"/>
            <a:pathLst>
              <a:path w="10498910" h="5043325">
                <a:moveTo>
                  <a:pt x="0" y="0"/>
                </a:moveTo>
                <a:lnTo>
                  <a:pt x="10498910" y="0"/>
                </a:lnTo>
                <a:lnTo>
                  <a:pt x="10498910" y="5043324"/>
                </a:lnTo>
                <a:lnTo>
                  <a:pt x="0" y="50433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16" name="Freeform 3">
            <a:extLst>
              <a:ext uri="{FF2B5EF4-FFF2-40B4-BE49-F238E27FC236}">
                <a16:creationId xmlns:a16="http://schemas.microsoft.com/office/drawing/2014/main" id="{FB859127-2264-9053-2ADE-E08F74467AE6}"/>
              </a:ext>
            </a:extLst>
          </p:cNvPr>
          <p:cNvSpPr/>
          <p:nvPr/>
        </p:nvSpPr>
        <p:spPr>
          <a:xfrm rot="-5400000">
            <a:off x="16223053" y="8199048"/>
            <a:ext cx="1409698" cy="2766204"/>
          </a:xfrm>
          <a:custGeom>
            <a:avLst/>
            <a:gdLst/>
            <a:ahLst/>
            <a:cxnLst/>
            <a:rect l="l" t="t" r="r" b="b"/>
            <a:pathLst>
              <a:path w="7256937" h="6987210">
                <a:moveTo>
                  <a:pt x="0" y="0"/>
                </a:moveTo>
                <a:lnTo>
                  <a:pt x="7256936" y="0"/>
                </a:lnTo>
                <a:lnTo>
                  <a:pt x="7256936" y="6987210"/>
                </a:lnTo>
                <a:lnTo>
                  <a:pt x="0" y="6987210"/>
                </a:lnTo>
                <a:lnTo>
                  <a:pt x="0" y="0"/>
                </a:lnTo>
                <a:close/>
              </a:path>
            </a:pathLst>
          </a:custGeom>
          <a:blipFill>
            <a:blip r:embed="rId6">
              <a:extLst>
                <a:ext uri="{96DAC541-7B7A-43D3-8B79-37D633B846F1}">
                  <asvg:svgBlip xmlns:asvg="http://schemas.microsoft.com/office/drawing/2016/SVG/main" r:embed="rId7"/>
                </a:ext>
              </a:extLst>
            </a:blip>
            <a:stretch>
              <a:fillRect l="-39398" t="1104" b="-1"/>
            </a:stretch>
          </a:blipFill>
        </p:spPr>
        <p:txBody>
          <a:bodyPr/>
          <a:lstStyle/>
          <a:p>
            <a:endParaRPr lang="zh-TW" altLang="en-US"/>
          </a:p>
        </p:txBody>
      </p:sp>
      <p:grpSp>
        <p:nvGrpSpPr>
          <p:cNvPr id="24" name="群組 23">
            <a:extLst>
              <a:ext uri="{FF2B5EF4-FFF2-40B4-BE49-F238E27FC236}">
                <a16:creationId xmlns:a16="http://schemas.microsoft.com/office/drawing/2014/main" id="{4A46D5D5-1AEB-12A1-CAE7-BF48C0787EA8}"/>
              </a:ext>
            </a:extLst>
          </p:cNvPr>
          <p:cNvGrpSpPr/>
          <p:nvPr/>
        </p:nvGrpSpPr>
        <p:grpSpPr>
          <a:xfrm>
            <a:off x="5743759" y="3508364"/>
            <a:ext cx="6800482" cy="2682240"/>
            <a:chOff x="5598931" y="3009900"/>
            <a:chExt cx="6800482" cy="2682240"/>
          </a:xfrm>
        </p:grpSpPr>
        <p:grpSp>
          <p:nvGrpSpPr>
            <p:cNvPr id="18" name="组合 5">
              <a:extLst>
                <a:ext uri="{FF2B5EF4-FFF2-40B4-BE49-F238E27FC236}">
                  <a16:creationId xmlns:a16="http://schemas.microsoft.com/office/drawing/2014/main" id="{1726DAD7-091A-9C0E-CD9C-62346E5B4E89}"/>
                </a:ext>
              </a:extLst>
            </p:cNvPr>
            <p:cNvGrpSpPr/>
            <p:nvPr/>
          </p:nvGrpSpPr>
          <p:grpSpPr>
            <a:xfrm>
              <a:off x="6400800" y="3009900"/>
              <a:ext cx="5196744" cy="609600"/>
              <a:chOff x="5603359" y="2190308"/>
              <a:chExt cx="1996344" cy="405003"/>
            </a:xfrm>
          </p:grpSpPr>
          <p:sp>
            <p:nvSpPr>
              <p:cNvPr id="19" name="文本框 2">
                <a:extLst>
                  <a:ext uri="{FF2B5EF4-FFF2-40B4-BE49-F238E27FC236}">
                    <a16:creationId xmlns:a16="http://schemas.microsoft.com/office/drawing/2014/main" id="{54F25F1D-0DB9-2828-BCB7-503A8CE1861C}"/>
                  </a:ext>
                </a:extLst>
              </p:cNvPr>
              <p:cNvSpPr txBox="1"/>
              <p:nvPr/>
            </p:nvSpPr>
            <p:spPr>
              <a:xfrm>
                <a:off x="5603359" y="2202955"/>
                <a:ext cx="1996344" cy="365760"/>
              </a:xfrm>
              <a:prstGeom prst="rect">
                <a:avLst/>
              </a:prstGeom>
              <a:noFill/>
            </p:spPr>
            <p:txBody>
              <a:bodyPr wrap="square" rtlCol="0">
                <a:noAutofit/>
              </a:bodyPr>
              <a:lstStyle/>
              <a:p>
                <a:pPr algn="dist"/>
                <a:r>
                  <a:rPr kumimoji="1" lang="zh-TW" altLang="zh-TW" sz="3200" dirty="0">
                    <a:solidFill>
                      <a:schemeClr val="tx1">
                        <a:lumMod val="75000"/>
                        <a:lumOff val="25000"/>
                      </a:schemeClr>
                    </a:solidFill>
                    <a:latin typeface="微軟正黑體" panose="020B0604030504040204" pitchFamily="34" charset="-120"/>
                    <a:ea typeface="微軟正黑體" panose="020B0604030504040204" pitchFamily="34" charset="-120"/>
                  </a:rPr>
                  <a:t>PART 0</a:t>
                </a:r>
                <a:r>
                  <a:rPr kumimoji="1" lang="en-US" altLang="zh-TW" sz="3200" dirty="0">
                    <a:solidFill>
                      <a:schemeClr val="tx1">
                        <a:lumMod val="75000"/>
                        <a:lumOff val="25000"/>
                      </a:schemeClr>
                    </a:solidFill>
                    <a:latin typeface="微軟正黑體" panose="020B0604030504040204" pitchFamily="34" charset="-120"/>
                    <a:ea typeface="微軟正黑體" panose="020B0604030504040204" pitchFamily="34" charset="-120"/>
                  </a:rPr>
                  <a:t>2</a:t>
                </a:r>
                <a:endParaRPr kumimoji="1" lang="zh-CN" altLang="en-US" sz="32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cxnSp>
            <p:nvCxnSpPr>
              <p:cNvPr id="20" name="直线连接符 3">
                <a:extLst>
                  <a:ext uri="{FF2B5EF4-FFF2-40B4-BE49-F238E27FC236}">
                    <a16:creationId xmlns:a16="http://schemas.microsoft.com/office/drawing/2014/main" id="{0DFDC473-F4A3-ABC9-9B24-77108097E8CF}"/>
                  </a:ext>
                </a:extLst>
              </p:cNvPr>
              <p:cNvCxnSpPr/>
              <p:nvPr/>
            </p:nvCxnSpPr>
            <p:spPr>
              <a:xfrm>
                <a:off x="5603359" y="2190308"/>
                <a:ext cx="1916897"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线连接符 4">
                <a:extLst>
                  <a:ext uri="{FF2B5EF4-FFF2-40B4-BE49-F238E27FC236}">
                    <a16:creationId xmlns:a16="http://schemas.microsoft.com/office/drawing/2014/main" id="{4E0415D7-DB21-DAE0-C837-8C30F57F1BBF}"/>
                  </a:ext>
                </a:extLst>
              </p:cNvPr>
              <p:cNvCxnSpPr/>
              <p:nvPr/>
            </p:nvCxnSpPr>
            <p:spPr>
              <a:xfrm>
                <a:off x="5603359" y="2595311"/>
                <a:ext cx="1916897"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2" name="文本框 1">
              <a:extLst>
                <a:ext uri="{FF2B5EF4-FFF2-40B4-BE49-F238E27FC236}">
                  <a16:creationId xmlns:a16="http://schemas.microsoft.com/office/drawing/2014/main" id="{75B2BA45-1E3B-A739-05F4-0A26EFA7CAAA}"/>
                </a:ext>
              </a:extLst>
            </p:cNvPr>
            <p:cNvSpPr txBox="1"/>
            <p:nvPr/>
          </p:nvSpPr>
          <p:spPr>
            <a:xfrm>
              <a:off x="5598931" y="4594860"/>
              <a:ext cx="6800482" cy="1097280"/>
            </a:xfrm>
            <a:prstGeom prst="rect">
              <a:avLst/>
            </a:prstGeom>
            <a:noFill/>
          </p:spPr>
          <p:txBody>
            <a:bodyPr wrap="square" rtlCol="0">
              <a:noAutofit/>
            </a:bodyPr>
            <a:lstStyle/>
            <a:p>
              <a:pPr algn="dist"/>
              <a:r>
                <a:rPr kumimoji="1" lang="zh-TW" altLang="en-US" sz="8800" dirty="0">
                  <a:solidFill>
                    <a:schemeClr val="tx1">
                      <a:lumMod val="75000"/>
                      <a:lumOff val="25000"/>
                    </a:schemeClr>
                  </a:solidFill>
                  <a:latin typeface="微軟正黑體" panose="020B0604030504040204" pitchFamily="34" charset="-120"/>
                  <a:ea typeface="微軟正黑體" panose="020B0604030504040204" pitchFamily="34" charset="-120"/>
                </a:rPr>
                <a:t>文獻探討</a:t>
              </a:r>
              <a:endParaRPr kumimoji="1" lang="en-US" altLang="zh-CN" sz="88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grpSp>
      <p:sp>
        <p:nvSpPr>
          <p:cNvPr id="23" name="AutoShape 4">
            <a:extLst>
              <a:ext uri="{FF2B5EF4-FFF2-40B4-BE49-F238E27FC236}">
                <a16:creationId xmlns:a16="http://schemas.microsoft.com/office/drawing/2014/main" id="{E628FA16-6B6B-5E4B-2657-33FF65988B0E}"/>
              </a:ext>
            </a:extLst>
          </p:cNvPr>
          <p:cNvSpPr/>
          <p:nvPr/>
        </p:nvSpPr>
        <p:spPr>
          <a:xfrm>
            <a:off x="9780663" y="800100"/>
            <a:ext cx="8507337" cy="0"/>
          </a:xfrm>
          <a:prstGeom prst="line">
            <a:avLst/>
          </a:prstGeom>
          <a:ln w="38100" cap="flat">
            <a:solidFill>
              <a:srgbClr val="967D55"/>
            </a:solidFill>
            <a:prstDash val="solid"/>
            <a:headEnd type="none" w="sm" len="sm"/>
            <a:tailEnd type="none" w="sm" len="sm"/>
          </a:ln>
        </p:spPr>
        <p:txBody>
          <a:bodyPr/>
          <a:lstStyle/>
          <a:p>
            <a:endParaRPr lang="zh-TW" altLang="en-US" dirty="0"/>
          </a:p>
        </p:txBody>
      </p:sp>
    </p:spTree>
    <p:extLst>
      <p:ext uri="{BB962C8B-B14F-4D97-AF65-F5344CB8AC3E}">
        <p14:creationId xmlns:p14="http://schemas.microsoft.com/office/powerpoint/2010/main" val="451636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grpSp>
        <p:nvGrpSpPr>
          <p:cNvPr id="36" name="群組 35">
            <a:extLst>
              <a:ext uri="{FF2B5EF4-FFF2-40B4-BE49-F238E27FC236}">
                <a16:creationId xmlns:a16="http://schemas.microsoft.com/office/drawing/2014/main" id="{65E55A54-E07A-8D13-6280-CED21F153F33}"/>
              </a:ext>
            </a:extLst>
          </p:cNvPr>
          <p:cNvGrpSpPr/>
          <p:nvPr/>
        </p:nvGrpSpPr>
        <p:grpSpPr>
          <a:xfrm>
            <a:off x="306452" y="574764"/>
            <a:ext cx="4913248" cy="1107996"/>
            <a:chOff x="457200" y="432759"/>
            <a:chExt cx="4913248" cy="1107996"/>
          </a:xfrm>
        </p:grpSpPr>
        <p:sp>
          <p:nvSpPr>
            <p:cNvPr id="33" name="橢圓 32">
              <a:extLst>
                <a:ext uri="{FF2B5EF4-FFF2-40B4-BE49-F238E27FC236}">
                  <a16:creationId xmlns:a16="http://schemas.microsoft.com/office/drawing/2014/main" id="{FA876F4E-E20B-2D39-1873-8CC5E91ED90E}"/>
                </a:ext>
              </a:extLst>
            </p:cNvPr>
            <p:cNvSpPr/>
            <p:nvPr/>
          </p:nvSpPr>
          <p:spPr>
            <a:xfrm>
              <a:off x="457200" y="820431"/>
              <a:ext cx="533400" cy="527742"/>
            </a:xfrm>
            <a:prstGeom prst="ellipse">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文字方塊 33">
              <a:extLst>
                <a:ext uri="{FF2B5EF4-FFF2-40B4-BE49-F238E27FC236}">
                  <a16:creationId xmlns:a16="http://schemas.microsoft.com/office/drawing/2014/main" id="{56B036F5-9E0B-FDD3-7093-621297776EF5}"/>
                </a:ext>
              </a:extLst>
            </p:cNvPr>
            <p:cNvSpPr txBox="1"/>
            <p:nvPr/>
          </p:nvSpPr>
          <p:spPr>
            <a:xfrm>
              <a:off x="1331848" y="432759"/>
              <a:ext cx="4038600" cy="1107996"/>
            </a:xfrm>
            <a:prstGeom prst="rect">
              <a:avLst/>
            </a:prstGeom>
            <a:noFill/>
          </p:spPr>
          <p:txBody>
            <a:bodyPr wrap="square" rtlCol="0">
              <a:spAutoFit/>
            </a:bodyPr>
            <a:lstStyle/>
            <a:p>
              <a:r>
                <a:rPr lang="zh-TW" altLang="en-US" sz="6600" dirty="0"/>
                <a:t>研究問題</a:t>
              </a:r>
            </a:p>
          </p:txBody>
        </p:sp>
      </p:grpSp>
      <p:sp>
        <p:nvSpPr>
          <p:cNvPr id="35" name="AutoShape 4">
            <a:extLst>
              <a:ext uri="{FF2B5EF4-FFF2-40B4-BE49-F238E27FC236}">
                <a16:creationId xmlns:a16="http://schemas.microsoft.com/office/drawing/2014/main" id="{D2302558-1A9A-7675-3561-2CA8356138A1}"/>
              </a:ext>
            </a:extLst>
          </p:cNvPr>
          <p:cNvSpPr/>
          <p:nvPr/>
        </p:nvSpPr>
        <p:spPr>
          <a:xfrm>
            <a:off x="1181100" y="1714500"/>
            <a:ext cx="4038600" cy="0"/>
          </a:xfrm>
          <a:prstGeom prst="line">
            <a:avLst/>
          </a:prstGeom>
          <a:ln w="38100" cap="flat">
            <a:solidFill>
              <a:srgbClr val="967D55"/>
            </a:solidFill>
            <a:prstDash val="solid"/>
            <a:headEnd type="none" w="sm" len="sm"/>
            <a:tailEnd type="none" w="sm" len="sm"/>
          </a:ln>
        </p:spPr>
        <p:txBody>
          <a:bodyPr/>
          <a:lstStyle/>
          <a:p>
            <a:endParaRPr lang="zh-TW" altLang="en-US" dirty="0"/>
          </a:p>
        </p:txBody>
      </p:sp>
      <p:sp>
        <p:nvSpPr>
          <p:cNvPr id="37" name="矩形 36">
            <a:extLst>
              <a:ext uri="{FF2B5EF4-FFF2-40B4-BE49-F238E27FC236}">
                <a16:creationId xmlns:a16="http://schemas.microsoft.com/office/drawing/2014/main" id="{7E3E218D-B1E2-233E-CB93-4484D5928AB2}"/>
              </a:ext>
            </a:extLst>
          </p:cNvPr>
          <p:cNvSpPr/>
          <p:nvPr/>
        </p:nvSpPr>
        <p:spPr>
          <a:xfrm>
            <a:off x="17977954" y="719"/>
            <a:ext cx="310047" cy="1028628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EC7AB843-83E3-0A1C-BAA2-1E6C045C58CE}"/>
              </a:ext>
            </a:extLst>
          </p:cNvPr>
          <p:cNvSpPr txBox="1"/>
          <p:nvPr/>
        </p:nvSpPr>
        <p:spPr>
          <a:xfrm>
            <a:off x="3962400" y="2552132"/>
            <a:ext cx="9220200" cy="830997"/>
          </a:xfrm>
          <a:prstGeom prst="rect">
            <a:avLst/>
          </a:prstGeom>
          <a:solidFill>
            <a:srgbClr val="E6E0EC"/>
          </a:solidFill>
        </p:spPr>
        <p:txBody>
          <a:bodyPr wrap="square" rtlCol="0">
            <a:spAutoFit/>
          </a:bodyPr>
          <a:lstStyle/>
          <a:p>
            <a:r>
              <a:rPr lang="zh-TW" altLang="zh-TW" sz="4800" b="1" kern="100" dirty="0">
                <a:effectLst/>
                <a:latin typeface="+mn-ea"/>
                <a:cs typeface="Times New Roman" panose="02020603050405020304" pitchFamily="18" charset="0"/>
              </a:rPr>
              <a:t>數位科技導入對服務創新之影響</a:t>
            </a:r>
          </a:p>
        </p:txBody>
      </p:sp>
      <p:sp>
        <p:nvSpPr>
          <p:cNvPr id="6" name="文字方塊 5">
            <a:extLst>
              <a:ext uri="{FF2B5EF4-FFF2-40B4-BE49-F238E27FC236}">
                <a16:creationId xmlns:a16="http://schemas.microsoft.com/office/drawing/2014/main" id="{F1BE9230-A0D1-A361-399C-27F3A7DE32D6}"/>
              </a:ext>
            </a:extLst>
          </p:cNvPr>
          <p:cNvSpPr txBox="1"/>
          <p:nvPr/>
        </p:nvSpPr>
        <p:spPr>
          <a:xfrm>
            <a:off x="1905000" y="4258101"/>
            <a:ext cx="15087600" cy="3677482"/>
          </a:xfrm>
          <a:prstGeom prst="rect">
            <a:avLst/>
          </a:prstGeom>
          <a:noFill/>
        </p:spPr>
        <p:txBody>
          <a:bodyPr wrap="square" rtlCol="0">
            <a:spAutoFit/>
          </a:bodyPr>
          <a:lstStyle/>
          <a:p>
            <a:pPr algn="just">
              <a:lnSpc>
                <a:spcPct val="150000"/>
              </a:lnSpc>
            </a:pPr>
            <a:r>
              <a:rPr lang="zh-TW" altLang="zh-TW" sz="4000" kern="100" dirty="0">
                <a:effectLst/>
                <a:latin typeface="+mn-ea"/>
                <a:cs typeface="Times New Roman" panose="02020603050405020304" pitchFamily="18" charset="0"/>
              </a:rPr>
              <a:t>服務創新一般有四個面向，包括服務概念、服務傳遞系統、技術內容與客戶介面（</a:t>
            </a:r>
            <a:r>
              <a:rPr lang="en-US" altLang="zh-TW" sz="4000" kern="100" dirty="0" err="1">
                <a:effectLst/>
                <a:latin typeface="+mn-ea"/>
                <a:cs typeface="Times New Roman" panose="02020603050405020304" pitchFamily="18" charset="0"/>
              </a:rPr>
              <a:t>Hertog</a:t>
            </a:r>
            <a:r>
              <a:rPr lang="en-US" altLang="zh-TW" sz="4000" kern="100" dirty="0">
                <a:effectLst/>
                <a:latin typeface="+mn-ea"/>
                <a:cs typeface="Times New Roman" panose="02020603050405020304" pitchFamily="18" charset="0"/>
              </a:rPr>
              <a:t>, 2000</a:t>
            </a:r>
            <a:r>
              <a:rPr lang="zh-TW" altLang="zh-TW" sz="4000" kern="100" dirty="0">
                <a:effectLst/>
                <a:latin typeface="+mn-ea"/>
                <a:cs typeface="Times New Roman" panose="02020603050405020304" pitchFamily="18" charset="0"/>
              </a:rPr>
              <a:t>）。而單一面向改變往往會帶動其他服務面向變革，且新的服務內容往往也需要新的服務傳遞機制（</a:t>
            </a:r>
            <a:r>
              <a:rPr lang="en-US" altLang="zh-TW" sz="4000" kern="100" dirty="0">
                <a:effectLst/>
                <a:latin typeface="+mn-ea"/>
                <a:cs typeface="Times New Roman" panose="02020603050405020304" pitchFamily="18" charset="0"/>
              </a:rPr>
              <a:t>Miles, 2008</a:t>
            </a:r>
            <a:r>
              <a:rPr lang="zh-TW" altLang="zh-TW" sz="4000" kern="100" dirty="0">
                <a:effectLst/>
                <a:latin typeface="+mn-ea"/>
                <a:cs typeface="Times New Roman" panose="02020603050405020304" pitchFamily="18" charset="0"/>
              </a:rPr>
              <a:t>）。</a:t>
            </a:r>
          </a:p>
        </p:txBody>
      </p:sp>
    </p:spTree>
    <p:extLst>
      <p:ext uri="{BB962C8B-B14F-4D97-AF65-F5344CB8AC3E}">
        <p14:creationId xmlns:p14="http://schemas.microsoft.com/office/powerpoint/2010/main" val="42557923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grpSp>
        <p:nvGrpSpPr>
          <p:cNvPr id="36" name="群組 35">
            <a:extLst>
              <a:ext uri="{FF2B5EF4-FFF2-40B4-BE49-F238E27FC236}">
                <a16:creationId xmlns:a16="http://schemas.microsoft.com/office/drawing/2014/main" id="{65E55A54-E07A-8D13-6280-CED21F153F33}"/>
              </a:ext>
            </a:extLst>
          </p:cNvPr>
          <p:cNvGrpSpPr/>
          <p:nvPr/>
        </p:nvGrpSpPr>
        <p:grpSpPr>
          <a:xfrm>
            <a:off x="306452" y="574764"/>
            <a:ext cx="4913248" cy="1107996"/>
            <a:chOff x="457200" y="432759"/>
            <a:chExt cx="4913248" cy="1107996"/>
          </a:xfrm>
        </p:grpSpPr>
        <p:sp>
          <p:nvSpPr>
            <p:cNvPr id="33" name="橢圓 32">
              <a:extLst>
                <a:ext uri="{FF2B5EF4-FFF2-40B4-BE49-F238E27FC236}">
                  <a16:creationId xmlns:a16="http://schemas.microsoft.com/office/drawing/2014/main" id="{FA876F4E-E20B-2D39-1873-8CC5E91ED90E}"/>
                </a:ext>
              </a:extLst>
            </p:cNvPr>
            <p:cNvSpPr/>
            <p:nvPr/>
          </p:nvSpPr>
          <p:spPr>
            <a:xfrm>
              <a:off x="457200" y="820431"/>
              <a:ext cx="533400" cy="527742"/>
            </a:xfrm>
            <a:prstGeom prst="ellipse">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文字方塊 33">
              <a:extLst>
                <a:ext uri="{FF2B5EF4-FFF2-40B4-BE49-F238E27FC236}">
                  <a16:creationId xmlns:a16="http://schemas.microsoft.com/office/drawing/2014/main" id="{56B036F5-9E0B-FDD3-7093-621297776EF5}"/>
                </a:ext>
              </a:extLst>
            </p:cNvPr>
            <p:cNvSpPr txBox="1"/>
            <p:nvPr/>
          </p:nvSpPr>
          <p:spPr>
            <a:xfrm>
              <a:off x="1331848" y="432759"/>
              <a:ext cx="4038600" cy="1107996"/>
            </a:xfrm>
            <a:prstGeom prst="rect">
              <a:avLst/>
            </a:prstGeom>
            <a:noFill/>
          </p:spPr>
          <p:txBody>
            <a:bodyPr wrap="square" rtlCol="0">
              <a:spAutoFit/>
            </a:bodyPr>
            <a:lstStyle/>
            <a:p>
              <a:r>
                <a:rPr lang="zh-TW" altLang="en-US" sz="6600" dirty="0"/>
                <a:t>研究問題</a:t>
              </a:r>
            </a:p>
          </p:txBody>
        </p:sp>
      </p:grpSp>
      <p:sp>
        <p:nvSpPr>
          <p:cNvPr id="35" name="AutoShape 4">
            <a:extLst>
              <a:ext uri="{FF2B5EF4-FFF2-40B4-BE49-F238E27FC236}">
                <a16:creationId xmlns:a16="http://schemas.microsoft.com/office/drawing/2014/main" id="{D2302558-1A9A-7675-3561-2CA8356138A1}"/>
              </a:ext>
            </a:extLst>
          </p:cNvPr>
          <p:cNvSpPr/>
          <p:nvPr/>
        </p:nvSpPr>
        <p:spPr>
          <a:xfrm>
            <a:off x="1181100" y="1714500"/>
            <a:ext cx="4038600" cy="0"/>
          </a:xfrm>
          <a:prstGeom prst="line">
            <a:avLst/>
          </a:prstGeom>
          <a:ln w="38100" cap="flat">
            <a:solidFill>
              <a:srgbClr val="967D55"/>
            </a:solidFill>
            <a:prstDash val="solid"/>
            <a:headEnd type="none" w="sm" len="sm"/>
            <a:tailEnd type="none" w="sm" len="sm"/>
          </a:ln>
        </p:spPr>
        <p:txBody>
          <a:bodyPr/>
          <a:lstStyle/>
          <a:p>
            <a:endParaRPr lang="zh-TW" altLang="en-US" dirty="0"/>
          </a:p>
        </p:txBody>
      </p:sp>
      <p:sp>
        <p:nvSpPr>
          <p:cNvPr id="37" name="矩形 36">
            <a:extLst>
              <a:ext uri="{FF2B5EF4-FFF2-40B4-BE49-F238E27FC236}">
                <a16:creationId xmlns:a16="http://schemas.microsoft.com/office/drawing/2014/main" id="{7E3E218D-B1E2-233E-CB93-4484D5928AB2}"/>
              </a:ext>
            </a:extLst>
          </p:cNvPr>
          <p:cNvSpPr/>
          <p:nvPr/>
        </p:nvSpPr>
        <p:spPr>
          <a:xfrm>
            <a:off x="17977954" y="719"/>
            <a:ext cx="310047" cy="1028628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EC7AB843-83E3-0A1C-BAA2-1E6C045C58CE}"/>
              </a:ext>
            </a:extLst>
          </p:cNvPr>
          <p:cNvSpPr txBox="1"/>
          <p:nvPr/>
        </p:nvSpPr>
        <p:spPr>
          <a:xfrm>
            <a:off x="3962400" y="2552132"/>
            <a:ext cx="9220200" cy="830997"/>
          </a:xfrm>
          <a:prstGeom prst="rect">
            <a:avLst/>
          </a:prstGeom>
          <a:solidFill>
            <a:srgbClr val="E6E0EC"/>
          </a:solidFill>
        </p:spPr>
        <p:txBody>
          <a:bodyPr wrap="square" rtlCol="0">
            <a:spAutoFit/>
          </a:bodyPr>
          <a:lstStyle/>
          <a:p>
            <a:r>
              <a:rPr lang="zh-TW" altLang="zh-TW" sz="4800" b="1" kern="100" dirty="0">
                <a:effectLst/>
                <a:latin typeface="+mn-ea"/>
                <a:cs typeface="Times New Roman" panose="02020603050405020304" pitchFamily="18" charset="0"/>
              </a:rPr>
              <a:t>數位科技導入對服務創新之影響</a:t>
            </a:r>
          </a:p>
        </p:txBody>
      </p:sp>
      <p:sp>
        <p:nvSpPr>
          <p:cNvPr id="6" name="文字方塊 5">
            <a:extLst>
              <a:ext uri="{FF2B5EF4-FFF2-40B4-BE49-F238E27FC236}">
                <a16:creationId xmlns:a16="http://schemas.microsoft.com/office/drawing/2014/main" id="{F1BE9230-A0D1-A361-399C-27F3A7DE32D6}"/>
              </a:ext>
            </a:extLst>
          </p:cNvPr>
          <p:cNvSpPr txBox="1"/>
          <p:nvPr/>
        </p:nvSpPr>
        <p:spPr>
          <a:xfrm>
            <a:off x="1371600" y="4051720"/>
            <a:ext cx="15925800" cy="1830822"/>
          </a:xfrm>
          <a:prstGeom prst="rect">
            <a:avLst/>
          </a:prstGeom>
          <a:noFill/>
        </p:spPr>
        <p:txBody>
          <a:bodyPr wrap="square" rtlCol="0">
            <a:spAutoFit/>
          </a:bodyPr>
          <a:lstStyle/>
          <a:p>
            <a:pPr algn="just">
              <a:lnSpc>
                <a:spcPct val="150000"/>
              </a:lnSpc>
            </a:pPr>
            <a:r>
              <a:rPr lang="zh-TW" altLang="zh-TW" sz="4000" dirty="0">
                <a:effectLst/>
                <a:latin typeface="+mn-ea"/>
                <a:cs typeface="Times New Roman" panose="02020603050405020304" pitchFamily="18" charset="0"/>
              </a:rPr>
              <a:t>數位科技所引導的服務創新之所以引起關注，乃因其對服務網絡中的行動者產生價值創造的深遠影響</a:t>
            </a:r>
            <a:r>
              <a:rPr lang="zh-TW" altLang="en-US" sz="4000" dirty="0">
                <a:effectLst/>
                <a:latin typeface="+mn-ea"/>
                <a:cs typeface="Times New Roman" panose="02020603050405020304" pitchFamily="18" charset="0"/>
              </a:rPr>
              <a:t>。</a:t>
            </a:r>
            <a:endParaRPr lang="zh-TW" altLang="zh-TW" sz="4000" kern="100" dirty="0">
              <a:effectLst/>
              <a:latin typeface="+mn-ea"/>
              <a:cs typeface="Times New Roman" panose="02020603050405020304" pitchFamily="18" charset="0"/>
            </a:endParaRPr>
          </a:p>
        </p:txBody>
      </p:sp>
      <p:sp>
        <p:nvSpPr>
          <p:cNvPr id="2" name="文字方塊 1">
            <a:extLst>
              <a:ext uri="{FF2B5EF4-FFF2-40B4-BE49-F238E27FC236}">
                <a16:creationId xmlns:a16="http://schemas.microsoft.com/office/drawing/2014/main" id="{179305BC-6E5D-CE58-CC57-8B404D5F16FC}"/>
              </a:ext>
            </a:extLst>
          </p:cNvPr>
          <p:cNvSpPr txBox="1"/>
          <p:nvPr/>
        </p:nvSpPr>
        <p:spPr>
          <a:xfrm>
            <a:off x="1371600" y="6667500"/>
            <a:ext cx="15925800" cy="2764155"/>
          </a:xfrm>
          <a:prstGeom prst="rect">
            <a:avLst/>
          </a:prstGeom>
          <a:noFill/>
        </p:spPr>
        <p:txBody>
          <a:bodyPr wrap="square" rtlCol="0">
            <a:spAutoFit/>
          </a:bodyPr>
          <a:lstStyle/>
          <a:p>
            <a:pPr algn="just">
              <a:lnSpc>
                <a:spcPct val="150000"/>
              </a:lnSpc>
            </a:pPr>
            <a:r>
              <a:rPr lang="zh-TW" altLang="zh-TW" sz="4000" dirty="0">
                <a:effectLst/>
                <a:latin typeface="+mn-ea"/>
                <a:cs typeface="Times New Roman" panose="02020603050405020304" pitchFamily="18" charset="0"/>
              </a:rPr>
              <a:t>數位與實體通路經營不但在回應使用者需求，更希望由虛實整合有效地套牢使用者。本研究所討論的虛實服務，主要聚焦在由數位科技與非數位科技（主要是實體通路服務）所引導之服務創新。</a:t>
            </a:r>
            <a:endParaRPr lang="zh-TW" altLang="en-US" sz="4000" dirty="0"/>
          </a:p>
        </p:txBody>
      </p:sp>
    </p:spTree>
    <p:extLst>
      <p:ext uri="{BB962C8B-B14F-4D97-AF65-F5344CB8AC3E}">
        <p14:creationId xmlns:p14="http://schemas.microsoft.com/office/powerpoint/2010/main" val="22250240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grpSp>
        <p:nvGrpSpPr>
          <p:cNvPr id="36" name="群組 35">
            <a:extLst>
              <a:ext uri="{FF2B5EF4-FFF2-40B4-BE49-F238E27FC236}">
                <a16:creationId xmlns:a16="http://schemas.microsoft.com/office/drawing/2014/main" id="{65E55A54-E07A-8D13-6280-CED21F153F33}"/>
              </a:ext>
            </a:extLst>
          </p:cNvPr>
          <p:cNvGrpSpPr/>
          <p:nvPr/>
        </p:nvGrpSpPr>
        <p:grpSpPr>
          <a:xfrm>
            <a:off x="306452" y="574764"/>
            <a:ext cx="4913248" cy="1107996"/>
            <a:chOff x="457200" y="432759"/>
            <a:chExt cx="4913248" cy="1107996"/>
          </a:xfrm>
        </p:grpSpPr>
        <p:sp>
          <p:nvSpPr>
            <p:cNvPr id="33" name="橢圓 32">
              <a:extLst>
                <a:ext uri="{FF2B5EF4-FFF2-40B4-BE49-F238E27FC236}">
                  <a16:creationId xmlns:a16="http://schemas.microsoft.com/office/drawing/2014/main" id="{FA876F4E-E20B-2D39-1873-8CC5E91ED90E}"/>
                </a:ext>
              </a:extLst>
            </p:cNvPr>
            <p:cNvSpPr/>
            <p:nvPr/>
          </p:nvSpPr>
          <p:spPr>
            <a:xfrm>
              <a:off x="457200" y="820431"/>
              <a:ext cx="533400" cy="527742"/>
            </a:xfrm>
            <a:prstGeom prst="ellipse">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文字方塊 33">
              <a:extLst>
                <a:ext uri="{FF2B5EF4-FFF2-40B4-BE49-F238E27FC236}">
                  <a16:creationId xmlns:a16="http://schemas.microsoft.com/office/drawing/2014/main" id="{56B036F5-9E0B-FDD3-7093-621297776EF5}"/>
                </a:ext>
              </a:extLst>
            </p:cNvPr>
            <p:cNvSpPr txBox="1"/>
            <p:nvPr/>
          </p:nvSpPr>
          <p:spPr>
            <a:xfrm>
              <a:off x="1331848" y="432759"/>
              <a:ext cx="4038600" cy="1107996"/>
            </a:xfrm>
            <a:prstGeom prst="rect">
              <a:avLst/>
            </a:prstGeom>
            <a:noFill/>
          </p:spPr>
          <p:txBody>
            <a:bodyPr wrap="square" rtlCol="0">
              <a:spAutoFit/>
            </a:bodyPr>
            <a:lstStyle/>
            <a:p>
              <a:r>
                <a:rPr lang="zh-TW" altLang="en-US" sz="6600" dirty="0"/>
                <a:t>研究問題</a:t>
              </a:r>
            </a:p>
          </p:txBody>
        </p:sp>
      </p:grpSp>
      <p:sp>
        <p:nvSpPr>
          <p:cNvPr id="35" name="AutoShape 4">
            <a:extLst>
              <a:ext uri="{FF2B5EF4-FFF2-40B4-BE49-F238E27FC236}">
                <a16:creationId xmlns:a16="http://schemas.microsoft.com/office/drawing/2014/main" id="{D2302558-1A9A-7675-3561-2CA8356138A1}"/>
              </a:ext>
            </a:extLst>
          </p:cNvPr>
          <p:cNvSpPr/>
          <p:nvPr/>
        </p:nvSpPr>
        <p:spPr>
          <a:xfrm>
            <a:off x="1181100" y="1714500"/>
            <a:ext cx="4038600" cy="0"/>
          </a:xfrm>
          <a:prstGeom prst="line">
            <a:avLst/>
          </a:prstGeom>
          <a:ln w="38100" cap="flat">
            <a:solidFill>
              <a:srgbClr val="967D55"/>
            </a:solidFill>
            <a:prstDash val="solid"/>
            <a:headEnd type="none" w="sm" len="sm"/>
            <a:tailEnd type="none" w="sm" len="sm"/>
          </a:ln>
        </p:spPr>
        <p:txBody>
          <a:bodyPr/>
          <a:lstStyle/>
          <a:p>
            <a:endParaRPr lang="zh-TW" altLang="en-US" dirty="0"/>
          </a:p>
        </p:txBody>
      </p:sp>
      <p:sp>
        <p:nvSpPr>
          <p:cNvPr id="37" name="矩形 36">
            <a:extLst>
              <a:ext uri="{FF2B5EF4-FFF2-40B4-BE49-F238E27FC236}">
                <a16:creationId xmlns:a16="http://schemas.microsoft.com/office/drawing/2014/main" id="{7E3E218D-B1E2-233E-CB93-4484D5928AB2}"/>
              </a:ext>
            </a:extLst>
          </p:cNvPr>
          <p:cNvSpPr/>
          <p:nvPr/>
        </p:nvSpPr>
        <p:spPr>
          <a:xfrm>
            <a:off x="17977954" y="719"/>
            <a:ext cx="310047" cy="1028628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EC7AB843-83E3-0A1C-BAA2-1E6C045C58CE}"/>
              </a:ext>
            </a:extLst>
          </p:cNvPr>
          <p:cNvSpPr txBox="1"/>
          <p:nvPr/>
        </p:nvSpPr>
        <p:spPr>
          <a:xfrm>
            <a:off x="4732200" y="2182447"/>
            <a:ext cx="5943600" cy="830997"/>
          </a:xfrm>
          <a:prstGeom prst="rect">
            <a:avLst/>
          </a:prstGeom>
          <a:solidFill>
            <a:srgbClr val="E6E0EC"/>
          </a:solidFill>
        </p:spPr>
        <p:txBody>
          <a:bodyPr wrap="square" rtlCol="0">
            <a:spAutoFit/>
          </a:bodyPr>
          <a:lstStyle/>
          <a:p>
            <a:r>
              <a:rPr lang="zh-TW" altLang="zh-TW" sz="4800" b="1" kern="100" dirty="0">
                <a:effectLst/>
                <a:latin typeface="Aptos" panose="020B0004020202020204" pitchFamily="34" charset="0"/>
                <a:ea typeface="新細明體" panose="02020500000000000000" pitchFamily="18" charset="-120"/>
                <a:cs typeface="Times New Roman" panose="02020603050405020304" pitchFamily="18" charset="0"/>
              </a:rPr>
              <a:t>生產者端的虛實整合</a:t>
            </a:r>
          </a:p>
        </p:txBody>
      </p:sp>
      <p:sp>
        <p:nvSpPr>
          <p:cNvPr id="6" name="文字方塊 5">
            <a:extLst>
              <a:ext uri="{FF2B5EF4-FFF2-40B4-BE49-F238E27FC236}">
                <a16:creationId xmlns:a16="http://schemas.microsoft.com/office/drawing/2014/main" id="{F1BE9230-A0D1-A361-399C-27F3A7DE32D6}"/>
              </a:ext>
            </a:extLst>
          </p:cNvPr>
          <p:cNvSpPr txBox="1"/>
          <p:nvPr/>
        </p:nvSpPr>
        <p:spPr>
          <a:xfrm>
            <a:off x="1181100" y="3353750"/>
            <a:ext cx="15925800" cy="1830822"/>
          </a:xfrm>
          <a:prstGeom prst="rect">
            <a:avLst/>
          </a:prstGeom>
          <a:noFill/>
        </p:spPr>
        <p:txBody>
          <a:bodyPr wrap="square" rtlCol="0">
            <a:spAutoFit/>
          </a:bodyPr>
          <a:lstStyle/>
          <a:p>
            <a:pPr algn="just">
              <a:lnSpc>
                <a:spcPct val="150000"/>
              </a:lnSpc>
            </a:pPr>
            <a:r>
              <a:rPr lang="zh-TW" altLang="zh-TW" sz="4000" kern="100" dirty="0">
                <a:effectLst/>
                <a:latin typeface="+mn-ea"/>
                <a:cs typeface="Times New Roman" panose="02020603050405020304" pitchFamily="18" charset="0"/>
              </a:rPr>
              <a:t>虛實通路經營不僅是類型化差異，還有本質上的通路</a:t>
            </a:r>
            <a:r>
              <a:rPr lang="zh-TW" altLang="zh-TW" sz="4000" b="1" kern="100" dirty="0">
                <a:effectLst/>
                <a:latin typeface="+mn-ea"/>
                <a:cs typeface="Times New Roman" panose="02020603050405020304" pitchFamily="18" charset="0"/>
              </a:rPr>
              <a:t>互蝕 （</a:t>
            </a:r>
            <a:r>
              <a:rPr lang="en-US" altLang="zh-TW" sz="4000" b="1" kern="100" dirty="0">
                <a:effectLst/>
                <a:latin typeface="+mn-ea"/>
                <a:cs typeface="Times New Roman" panose="02020603050405020304" pitchFamily="18" charset="0"/>
              </a:rPr>
              <a:t>cannibalization</a:t>
            </a:r>
            <a:r>
              <a:rPr lang="zh-TW" altLang="zh-TW" sz="4000" b="1" kern="100" dirty="0">
                <a:effectLst/>
                <a:latin typeface="+mn-ea"/>
                <a:cs typeface="Times New Roman" panose="02020603050405020304" pitchFamily="18" charset="0"/>
              </a:rPr>
              <a:t>）</a:t>
            </a:r>
            <a:r>
              <a:rPr lang="zh-TW" altLang="zh-TW" sz="4000" kern="100" dirty="0">
                <a:effectLst/>
                <a:latin typeface="+mn-ea"/>
                <a:cs typeface="Times New Roman" panose="02020603050405020304" pitchFamily="18" charset="0"/>
              </a:rPr>
              <a:t>或</a:t>
            </a:r>
            <a:r>
              <a:rPr lang="zh-TW" altLang="zh-TW" sz="4000" b="1" kern="100" dirty="0">
                <a:effectLst/>
                <a:latin typeface="+mn-ea"/>
                <a:cs typeface="Times New Roman" panose="02020603050405020304" pitchFamily="18" charset="0"/>
              </a:rPr>
              <a:t>互補（</a:t>
            </a:r>
            <a:r>
              <a:rPr lang="en-US" altLang="zh-TW" sz="4000" b="1" kern="100" dirty="0">
                <a:effectLst/>
                <a:latin typeface="+mn-ea"/>
                <a:cs typeface="Times New Roman" panose="02020603050405020304" pitchFamily="18" charset="0"/>
              </a:rPr>
              <a:t>complementary</a:t>
            </a:r>
            <a:r>
              <a:rPr lang="zh-TW" altLang="zh-TW" sz="4000" b="1" kern="100" dirty="0">
                <a:effectLst/>
                <a:latin typeface="+mn-ea"/>
                <a:cs typeface="Times New Roman" panose="02020603050405020304" pitchFamily="18" charset="0"/>
              </a:rPr>
              <a:t>）</a:t>
            </a:r>
            <a:r>
              <a:rPr lang="zh-TW" altLang="zh-TW" sz="4000" kern="100" dirty="0">
                <a:effectLst/>
                <a:latin typeface="+mn-ea"/>
                <a:cs typeface="Times New Roman" panose="02020603050405020304" pitchFamily="18" charset="0"/>
              </a:rPr>
              <a:t>考量（</a:t>
            </a:r>
            <a:r>
              <a:rPr lang="en-US" altLang="zh-TW" sz="4000" kern="100" dirty="0">
                <a:effectLst/>
                <a:latin typeface="+mn-ea"/>
                <a:cs typeface="Times New Roman" panose="02020603050405020304" pitchFamily="18" charset="0"/>
              </a:rPr>
              <a:t>Kim &amp; Chun, 2018</a:t>
            </a:r>
            <a:r>
              <a:rPr lang="zh-TW" altLang="zh-TW" sz="4000" kern="100" dirty="0">
                <a:effectLst/>
                <a:latin typeface="+mn-ea"/>
                <a:cs typeface="Times New Roman" panose="02020603050405020304" pitchFamily="18" charset="0"/>
              </a:rPr>
              <a:t>）。</a:t>
            </a:r>
          </a:p>
        </p:txBody>
      </p:sp>
      <p:sp>
        <p:nvSpPr>
          <p:cNvPr id="2" name="文字方塊 1">
            <a:extLst>
              <a:ext uri="{FF2B5EF4-FFF2-40B4-BE49-F238E27FC236}">
                <a16:creationId xmlns:a16="http://schemas.microsoft.com/office/drawing/2014/main" id="{179305BC-6E5D-CE58-CC57-8B404D5F16FC}"/>
              </a:ext>
            </a:extLst>
          </p:cNvPr>
          <p:cNvSpPr txBox="1"/>
          <p:nvPr/>
        </p:nvSpPr>
        <p:spPr>
          <a:xfrm>
            <a:off x="5222575" y="5660618"/>
            <a:ext cx="10325100" cy="907493"/>
          </a:xfrm>
          <a:prstGeom prst="rect">
            <a:avLst/>
          </a:prstGeom>
          <a:noFill/>
        </p:spPr>
        <p:txBody>
          <a:bodyPr wrap="square" rtlCol="0">
            <a:spAutoFit/>
          </a:bodyPr>
          <a:lstStyle/>
          <a:p>
            <a:pPr algn="just">
              <a:lnSpc>
                <a:spcPct val="150000"/>
              </a:lnSpc>
            </a:pPr>
            <a:r>
              <a:rPr lang="en-US" altLang="zh-TW" sz="4000" b="1" dirty="0">
                <a:solidFill>
                  <a:schemeClr val="accent6">
                    <a:lumMod val="75000"/>
                  </a:schemeClr>
                </a:solidFill>
                <a:effectLst/>
                <a:latin typeface="+mn-ea"/>
                <a:cs typeface="Times New Roman" panose="02020603050405020304" pitchFamily="18" charset="0"/>
              </a:rPr>
              <a:t>1.</a:t>
            </a:r>
            <a:r>
              <a:rPr lang="zh-TW" altLang="zh-TW" sz="4000" b="1" dirty="0">
                <a:solidFill>
                  <a:schemeClr val="accent6">
                    <a:lumMod val="75000"/>
                  </a:schemeClr>
                </a:solidFill>
                <a:effectLst/>
                <a:latin typeface="+mn-ea"/>
                <a:cs typeface="Times New Roman" panose="02020603050405020304" pitchFamily="18" charset="0"/>
              </a:rPr>
              <a:t>內部互蝕效益（</a:t>
            </a:r>
            <a:r>
              <a:rPr lang="en-US" altLang="zh-TW" sz="4000" b="1" dirty="0">
                <a:solidFill>
                  <a:schemeClr val="accent6">
                    <a:lumMod val="75000"/>
                  </a:schemeClr>
                </a:solidFill>
                <a:effectLst/>
                <a:latin typeface="+mn-ea"/>
                <a:cs typeface="Times New Roman" panose="02020603050405020304" pitchFamily="18" charset="0"/>
              </a:rPr>
              <a:t> </a:t>
            </a:r>
            <a:r>
              <a:rPr lang="en-US" altLang="zh-TW" sz="4000" b="1" dirty="0" err="1">
                <a:solidFill>
                  <a:schemeClr val="accent6">
                    <a:lumMod val="75000"/>
                  </a:schemeClr>
                </a:solidFill>
                <a:effectLst/>
                <a:latin typeface="+mn-ea"/>
                <a:cs typeface="Times New Roman" panose="02020603050405020304" pitchFamily="18" charset="0"/>
              </a:rPr>
              <a:t>intracannibalization</a:t>
            </a:r>
            <a:r>
              <a:rPr lang="en-US" altLang="zh-TW" sz="4000" b="1" dirty="0">
                <a:solidFill>
                  <a:schemeClr val="accent6">
                    <a:lumMod val="75000"/>
                  </a:schemeClr>
                </a:solidFill>
                <a:effectLst/>
                <a:latin typeface="+mn-ea"/>
                <a:cs typeface="Times New Roman" panose="02020603050405020304" pitchFamily="18" charset="0"/>
              </a:rPr>
              <a:t> effect</a:t>
            </a:r>
            <a:r>
              <a:rPr lang="zh-TW" altLang="zh-TW" sz="4000" b="1" dirty="0">
                <a:solidFill>
                  <a:schemeClr val="accent6">
                    <a:lumMod val="75000"/>
                  </a:schemeClr>
                </a:solidFill>
                <a:effectLst/>
                <a:latin typeface="+mn-ea"/>
                <a:cs typeface="Times New Roman" panose="02020603050405020304" pitchFamily="18" charset="0"/>
              </a:rPr>
              <a:t>）</a:t>
            </a:r>
            <a:endParaRPr lang="zh-TW" altLang="en-US" sz="4000" b="1" dirty="0">
              <a:solidFill>
                <a:schemeClr val="accent6">
                  <a:lumMod val="75000"/>
                </a:schemeClr>
              </a:solidFill>
              <a:latin typeface="+mn-ea"/>
            </a:endParaRPr>
          </a:p>
        </p:txBody>
      </p:sp>
      <p:sp>
        <p:nvSpPr>
          <p:cNvPr id="3" name="文字方塊 2">
            <a:extLst>
              <a:ext uri="{FF2B5EF4-FFF2-40B4-BE49-F238E27FC236}">
                <a16:creationId xmlns:a16="http://schemas.microsoft.com/office/drawing/2014/main" id="{92444733-DA90-D9AB-7429-C64DA9EDD605}"/>
              </a:ext>
            </a:extLst>
          </p:cNvPr>
          <p:cNvSpPr txBox="1"/>
          <p:nvPr/>
        </p:nvSpPr>
        <p:spPr>
          <a:xfrm>
            <a:off x="6689425" y="6908417"/>
            <a:ext cx="7391400" cy="707886"/>
          </a:xfrm>
          <a:prstGeom prst="rect">
            <a:avLst/>
          </a:prstGeom>
          <a:noFill/>
        </p:spPr>
        <p:txBody>
          <a:bodyPr wrap="square" rtlCol="0">
            <a:spAutoFit/>
          </a:bodyPr>
          <a:lstStyle/>
          <a:p>
            <a:r>
              <a:rPr lang="en-US" altLang="zh-TW" sz="4000" dirty="0">
                <a:effectLst/>
                <a:latin typeface="+mn-ea"/>
                <a:cs typeface="Times New Roman" panose="02020603050405020304" pitchFamily="18" charset="0"/>
              </a:rPr>
              <a:t>Ex: </a:t>
            </a:r>
            <a:r>
              <a:rPr lang="zh-TW" altLang="zh-TW" sz="4000" dirty="0">
                <a:effectLst/>
                <a:latin typeface="+mn-ea"/>
                <a:cs typeface="Times New Roman" panose="02020603050405020304" pitchFamily="18" charset="0"/>
              </a:rPr>
              <a:t>線上通路侵蝕線下通路</a:t>
            </a:r>
            <a:endParaRPr lang="zh-TW" altLang="en-US" sz="4000" dirty="0">
              <a:latin typeface="+mn-ea"/>
            </a:endParaRPr>
          </a:p>
        </p:txBody>
      </p:sp>
      <p:sp>
        <p:nvSpPr>
          <p:cNvPr id="5" name="文字方塊 4">
            <a:extLst>
              <a:ext uri="{FF2B5EF4-FFF2-40B4-BE49-F238E27FC236}">
                <a16:creationId xmlns:a16="http://schemas.microsoft.com/office/drawing/2014/main" id="{F1E6DF2D-504D-81E9-58F6-F10D9D30E726}"/>
              </a:ext>
            </a:extLst>
          </p:cNvPr>
          <p:cNvSpPr txBox="1"/>
          <p:nvPr/>
        </p:nvSpPr>
        <p:spPr>
          <a:xfrm>
            <a:off x="5410200" y="8037562"/>
            <a:ext cx="9639300" cy="707886"/>
          </a:xfrm>
          <a:prstGeom prst="rect">
            <a:avLst/>
          </a:prstGeom>
          <a:noFill/>
        </p:spPr>
        <p:txBody>
          <a:bodyPr wrap="square" rtlCol="0">
            <a:spAutoFit/>
          </a:bodyPr>
          <a:lstStyle/>
          <a:p>
            <a:r>
              <a:rPr lang="en-US" altLang="zh-TW" sz="4000" b="1" dirty="0">
                <a:solidFill>
                  <a:schemeClr val="accent6">
                    <a:lumMod val="75000"/>
                  </a:schemeClr>
                </a:solidFill>
                <a:effectLst/>
                <a:latin typeface="+mn-ea"/>
                <a:cs typeface="Times New Roman" panose="02020603050405020304" pitchFamily="18" charset="0"/>
              </a:rPr>
              <a:t>2.</a:t>
            </a:r>
            <a:r>
              <a:rPr lang="zh-TW" altLang="zh-TW" sz="4000" b="1" dirty="0">
                <a:solidFill>
                  <a:schemeClr val="accent6">
                    <a:lumMod val="75000"/>
                  </a:schemeClr>
                </a:solidFill>
                <a:effectLst/>
                <a:latin typeface="+mn-ea"/>
                <a:cs typeface="Times New Roman" panose="02020603050405020304" pitchFamily="18" charset="0"/>
              </a:rPr>
              <a:t>外部競爭效益（</a:t>
            </a:r>
            <a:r>
              <a:rPr lang="en-US" altLang="zh-TW" sz="4000" b="1" dirty="0">
                <a:solidFill>
                  <a:schemeClr val="accent6">
                    <a:lumMod val="75000"/>
                  </a:schemeClr>
                </a:solidFill>
                <a:effectLst/>
                <a:latin typeface="+mn-ea"/>
                <a:cs typeface="Times New Roman" panose="02020603050405020304" pitchFamily="18" charset="0"/>
              </a:rPr>
              <a:t>inter-competition effect</a:t>
            </a:r>
            <a:r>
              <a:rPr lang="zh-TW" altLang="zh-TW" sz="4000" b="1" dirty="0">
                <a:solidFill>
                  <a:schemeClr val="accent6">
                    <a:lumMod val="75000"/>
                  </a:schemeClr>
                </a:solidFill>
                <a:effectLst/>
                <a:latin typeface="+mn-ea"/>
                <a:cs typeface="Times New Roman" panose="02020603050405020304" pitchFamily="18" charset="0"/>
              </a:rPr>
              <a:t>）</a:t>
            </a:r>
            <a:endParaRPr lang="zh-TW" altLang="en-US" sz="4000" b="1" dirty="0">
              <a:solidFill>
                <a:schemeClr val="accent6">
                  <a:lumMod val="75000"/>
                </a:schemeClr>
              </a:solidFill>
              <a:latin typeface="+mn-ea"/>
            </a:endParaRPr>
          </a:p>
        </p:txBody>
      </p:sp>
      <p:sp>
        <p:nvSpPr>
          <p:cNvPr id="7" name="文字方塊 6">
            <a:extLst>
              <a:ext uri="{FF2B5EF4-FFF2-40B4-BE49-F238E27FC236}">
                <a16:creationId xmlns:a16="http://schemas.microsoft.com/office/drawing/2014/main" id="{FBAF92A3-BD6A-F6C4-6D62-02755232E838}"/>
              </a:ext>
            </a:extLst>
          </p:cNvPr>
          <p:cNvSpPr txBox="1"/>
          <p:nvPr/>
        </p:nvSpPr>
        <p:spPr>
          <a:xfrm>
            <a:off x="1385977" y="6846861"/>
            <a:ext cx="3276600" cy="830997"/>
          </a:xfrm>
          <a:prstGeom prst="rect">
            <a:avLst/>
          </a:prstGeom>
          <a:solidFill>
            <a:schemeClr val="bg1">
              <a:lumMod val="95000"/>
            </a:schemeClr>
          </a:solidFill>
        </p:spPr>
        <p:txBody>
          <a:bodyPr wrap="square" rtlCol="0">
            <a:spAutoFit/>
          </a:bodyPr>
          <a:lstStyle/>
          <a:p>
            <a:r>
              <a:rPr lang="zh-TW" altLang="zh-TW" sz="4800" dirty="0">
                <a:solidFill>
                  <a:schemeClr val="tx2">
                    <a:lumMod val="50000"/>
                  </a:schemeClr>
                </a:solidFill>
                <a:effectLst/>
                <a:latin typeface="+mn-ea"/>
                <a:cs typeface="Times New Roman" panose="02020603050405020304" pitchFamily="18" charset="0"/>
              </a:rPr>
              <a:t>互蝕效應</a:t>
            </a:r>
            <a:r>
              <a:rPr lang="zh-TW" altLang="zh-TW" sz="4800" dirty="0">
                <a:effectLst/>
                <a:latin typeface="+mn-ea"/>
                <a:cs typeface="Times New Roman" panose="02020603050405020304" pitchFamily="18" charset="0"/>
              </a:rPr>
              <a:t>：</a:t>
            </a:r>
            <a:endParaRPr lang="zh-TW" altLang="en-US" sz="4800" dirty="0"/>
          </a:p>
        </p:txBody>
      </p:sp>
      <p:sp>
        <p:nvSpPr>
          <p:cNvPr id="8" name="文字方塊 7">
            <a:extLst>
              <a:ext uri="{FF2B5EF4-FFF2-40B4-BE49-F238E27FC236}">
                <a16:creationId xmlns:a16="http://schemas.microsoft.com/office/drawing/2014/main" id="{9DD71DAF-F745-508A-E803-D309A323C22D}"/>
              </a:ext>
            </a:extLst>
          </p:cNvPr>
          <p:cNvSpPr txBox="1"/>
          <p:nvPr/>
        </p:nvSpPr>
        <p:spPr>
          <a:xfrm>
            <a:off x="6677923" y="9089348"/>
            <a:ext cx="7086600" cy="707886"/>
          </a:xfrm>
          <a:prstGeom prst="rect">
            <a:avLst/>
          </a:prstGeom>
          <a:noFill/>
        </p:spPr>
        <p:txBody>
          <a:bodyPr wrap="square" rtlCol="0">
            <a:spAutoFit/>
          </a:bodyPr>
          <a:lstStyle/>
          <a:p>
            <a:r>
              <a:rPr lang="en-US" altLang="zh-TW" sz="4000" kern="100" dirty="0">
                <a:effectLst/>
                <a:latin typeface="新細明體" panose="02020500000000000000" pitchFamily="18" charset="-120"/>
                <a:ea typeface="新細明體" panose="02020500000000000000" pitchFamily="18" charset="-120"/>
                <a:cs typeface="Times New Roman" panose="02020603050405020304" pitchFamily="18" charset="0"/>
              </a:rPr>
              <a:t>Ex</a:t>
            </a:r>
            <a:r>
              <a:rPr lang="zh-TW" altLang="zh-TW" sz="4000" kern="100" dirty="0">
                <a:effectLst/>
                <a:latin typeface="Aptos" panose="020B0004020202020204" pitchFamily="34" charset="0"/>
                <a:ea typeface="新細明體" panose="02020500000000000000" pitchFamily="18" charset="-120"/>
                <a:cs typeface="Times New Roman" panose="02020603050405020304" pitchFamily="18" charset="0"/>
              </a:rPr>
              <a:t>：企業與經銷通路間的競爭</a:t>
            </a:r>
          </a:p>
        </p:txBody>
      </p:sp>
    </p:spTree>
    <p:extLst>
      <p:ext uri="{BB962C8B-B14F-4D97-AF65-F5344CB8AC3E}">
        <p14:creationId xmlns:p14="http://schemas.microsoft.com/office/powerpoint/2010/main" val="4139661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sp>
        <p:nvSpPr>
          <p:cNvPr id="2" name="AutoShape 2"/>
          <p:cNvSpPr/>
          <p:nvPr/>
        </p:nvSpPr>
        <p:spPr>
          <a:xfrm>
            <a:off x="0" y="9486900"/>
            <a:ext cx="8507337" cy="0"/>
          </a:xfrm>
          <a:prstGeom prst="line">
            <a:avLst/>
          </a:prstGeom>
          <a:ln w="38100" cap="flat">
            <a:solidFill>
              <a:srgbClr val="967D55"/>
            </a:solidFill>
            <a:prstDash val="solid"/>
            <a:headEnd type="none" w="sm" len="sm"/>
            <a:tailEnd type="none" w="sm" len="sm"/>
          </a:ln>
        </p:spPr>
        <p:txBody>
          <a:bodyPr/>
          <a:lstStyle/>
          <a:p>
            <a:endParaRPr lang="zh-TW" altLang="en-US"/>
          </a:p>
        </p:txBody>
      </p:sp>
      <p:sp>
        <p:nvSpPr>
          <p:cNvPr id="4" name="AutoShape 4"/>
          <p:cNvSpPr/>
          <p:nvPr/>
        </p:nvSpPr>
        <p:spPr>
          <a:xfrm>
            <a:off x="9803667" y="1474957"/>
            <a:ext cx="8507337" cy="0"/>
          </a:xfrm>
          <a:prstGeom prst="line">
            <a:avLst/>
          </a:prstGeom>
          <a:ln w="38100" cap="flat">
            <a:solidFill>
              <a:srgbClr val="967D55"/>
            </a:solidFill>
            <a:prstDash val="solid"/>
            <a:headEnd type="none" w="sm" len="sm"/>
            <a:tailEnd type="none" w="sm" len="sm"/>
          </a:ln>
        </p:spPr>
        <p:txBody>
          <a:bodyPr/>
          <a:lstStyle/>
          <a:p>
            <a:endParaRPr lang="zh-TW" altLang="en-US"/>
          </a:p>
        </p:txBody>
      </p:sp>
      <p:sp>
        <p:nvSpPr>
          <p:cNvPr id="14" name="TextBox 14"/>
          <p:cNvSpPr txBox="1"/>
          <p:nvPr/>
        </p:nvSpPr>
        <p:spPr>
          <a:xfrm>
            <a:off x="1059688" y="794913"/>
            <a:ext cx="9663706" cy="1104900"/>
          </a:xfrm>
          <a:prstGeom prst="rect">
            <a:avLst/>
          </a:prstGeom>
        </p:spPr>
        <p:txBody>
          <a:bodyPr lIns="0" tIns="0" rIns="0" bIns="0" rtlCol="0" anchor="t">
            <a:spAutoFit/>
          </a:bodyPr>
          <a:lstStyle/>
          <a:p>
            <a:pPr algn="ctr">
              <a:lnSpc>
                <a:spcPts val="8640"/>
              </a:lnSpc>
            </a:pPr>
            <a:r>
              <a:rPr lang="en-US" sz="7200" dirty="0">
                <a:solidFill>
                  <a:srgbClr val="271905"/>
                </a:solidFill>
                <a:latin typeface="Alice"/>
                <a:ea typeface="Alice"/>
                <a:cs typeface="Alice"/>
                <a:sym typeface="Alice"/>
              </a:rPr>
              <a:t>CONTENT</a:t>
            </a:r>
          </a:p>
        </p:txBody>
      </p:sp>
      <p:sp>
        <p:nvSpPr>
          <p:cNvPr id="29" name="Freeform 2">
            <a:extLst>
              <a:ext uri="{FF2B5EF4-FFF2-40B4-BE49-F238E27FC236}">
                <a16:creationId xmlns:a16="http://schemas.microsoft.com/office/drawing/2014/main" id="{CD997A04-DF64-191D-7B09-748CA76E7934}"/>
              </a:ext>
            </a:extLst>
          </p:cNvPr>
          <p:cNvSpPr/>
          <p:nvPr/>
        </p:nvSpPr>
        <p:spPr>
          <a:xfrm rot="5400000">
            <a:off x="599242" y="-632310"/>
            <a:ext cx="1707180" cy="2971800"/>
          </a:xfrm>
          <a:custGeom>
            <a:avLst/>
            <a:gdLst/>
            <a:ahLst/>
            <a:cxnLst/>
            <a:rect l="l" t="t" r="r" b="b"/>
            <a:pathLst>
              <a:path w="7537076" h="7256937">
                <a:moveTo>
                  <a:pt x="0" y="0"/>
                </a:moveTo>
                <a:lnTo>
                  <a:pt x="7537076" y="0"/>
                </a:lnTo>
                <a:lnTo>
                  <a:pt x="7537076" y="7256937"/>
                </a:lnTo>
                <a:lnTo>
                  <a:pt x="0" y="7256937"/>
                </a:lnTo>
                <a:lnTo>
                  <a:pt x="0" y="0"/>
                </a:lnTo>
                <a:close/>
              </a:path>
            </a:pathLst>
          </a:custGeom>
          <a:blipFill>
            <a:blip r:embed="rId2">
              <a:extLst>
                <a:ext uri="{96DAC541-7B7A-43D3-8B79-37D633B846F1}">
                  <asvg:svgBlip xmlns:asvg="http://schemas.microsoft.com/office/drawing/2016/SVG/main" r:embed="rId3"/>
                </a:ext>
              </a:extLst>
            </a:blip>
            <a:stretch>
              <a:fillRect l="-34799" r="-1"/>
            </a:stretch>
          </a:blipFill>
        </p:spPr>
        <p:txBody>
          <a:bodyPr/>
          <a:lstStyle/>
          <a:p>
            <a:endParaRPr lang="zh-TW" altLang="en-US" dirty="0"/>
          </a:p>
        </p:txBody>
      </p:sp>
      <p:sp>
        <p:nvSpPr>
          <p:cNvPr id="30" name="Freeform 3">
            <a:extLst>
              <a:ext uri="{FF2B5EF4-FFF2-40B4-BE49-F238E27FC236}">
                <a16:creationId xmlns:a16="http://schemas.microsoft.com/office/drawing/2014/main" id="{6FE912A5-796B-4798-BA9A-6993ED50C46E}"/>
              </a:ext>
            </a:extLst>
          </p:cNvPr>
          <p:cNvSpPr/>
          <p:nvPr/>
        </p:nvSpPr>
        <p:spPr>
          <a:xfrm rot="-5400000">
            <a:off x="15698753" y="7674749"/>
            <a:ext cx="1858289" cy="3366213"/>
          </a:xfrm>
          <a:custGeom>
            <a:avLst/>
            <a:gdLst/>
            <a:ahLst/>
            <a:cxnLst/>
            <a:rect l="l" t="t" r="r" b="b"/>
            <a:pathLst>
              <a:path w="7256937" h="6987210">
                <a:moveTo>
                  <a:pt x="0" y="0"/>
                </a:moveTo>
                <a:lnTo>
                  <a:pt x="7256936" y="0"/>
                </a:lnTo>
                <a:lnTo>
                  <a:pt x="7256936" y="6987210"/>
                </a:lnTo>
                <a:lnTo>
                  <a:pt x="0" y="6987210"/>
                </a:lnTo>
                <a:lnTo>
                  <a:pt x="0" y="0"/>
                </a:lnTo>
                <a:close/>
              </a:path>
            </a:pathLst>
          </a:custGeom>
          <a:blipFill>
            <a:blip r:embed="rId4">
              <a:extLst>
                <a:ext uri="{96DAC541-7B7A-43D3-8B79-37D633B846F1}">
                  <asvg:svgBlip xmlns:asvg="http://schemas.microsoft.com/office/drawing/2016/SVG/main" r:embed="rId5"/>
                </a:ext>
              </a:extLst>
            </a:blip>
            <a:stretch>
              <a:fillRect l="-39398" t="1104" b="-1"/>
            </a:stretch>
          </a:blipFill>
        </p:spPr>
        <p:txBody>
          <a:bodyPr/>
          <a:lstStyle/>
          <a:p>
            <a:endParaRPr lang="zh-TW" altLang="en-US"/>
          </a:p>
        </p:txBody>
      </p:sp>
      <p:grpSp>
        <p:nvGrpSpPr>
          <p:cNvPr id="35" name="群組 34">
            <a:extLst>
              <a:ext uri="{FF2B5EF4-FFF2-40B4-BE49-F238E27FC236}">
                <a16:creationId xmlns:a16="http://schemas.microsoft.com/office/drawing/2014/main" id="{63418EA1-E72A-1B46-1491-D276E10CAA1F}"/>
              </a:ext>
            </a:extLst>
          </p:cNvPr>
          <p:cNvGrpSpPr/>
          <p:nvPr/>
        </p:nvGrpSpPr>
        <p:grpSpPr>
          <a:xfrm>
            <a:off x="2667000" y="3562762"/>
            <a:ext cx="4904796" cy="1132686"/>
            <a:chOff x="2991429" y="4634496"/>
            <a:chExt cx="4904796" cy="1132686"/>
          </a:xfrm>
        </p:grpSpPr>
        <p:grpSp>
          <p:nvGrpSpPr>
            <p:cNvPr id="11" name="Group 11"/>
            <p:cNvGrpSpPr/>
            <p:nvPr/>
          </p:nvGrpSpPr>
          <p:grpSpPr>
            <a:xfrm>
              <a:off x="2991429" y="4634496"/>
              <a:ext cx="4904796" cy="1132686"/>
              <a:chOff x="0" y="0"/>
              <a:chExt cx="1291798" cy="298320"/>
            </a:xfrm>
          </p:grpSpPr>
          <p:sp>
            <p:nvSpPr>
              <p:cNvPr id="12" name="Freeform 12"/>
              <p:cNvSpPr/>
              <p:nvPr/>
            </p:nvSpPr>
            <p:spPr>
              <a:xfrm>
                <a:off x="0" y="0"/>
                <a:ext cx="1291798" cy="298321"/>
              </a:xfrm>
              <a:custGeom>
                <a:avLst/>
                <a:gdLst/>
                <a:ahLst/>
                <a:cxnLst/>
                <a:rect l="l" t="t" r="r" b="b"/>
                <a:pathLst>
                  <a:path w="1291798" h="298321">
                    <a:moveTo>
                      <a:pt x="0" y="0"/>
                    </a:moveTo>
                    <a:lnTo>
                      <a:pt x="1291798" y="0"/>
                    </a:lnTo>
                    <a:lnTo>
                      <a:pt x="1291798" y="298321"/>
                    </a:lnTo>
                    <a:lnTo>
                      <a:pt x="0" y="298321"/>
                    </a:lnTo>
                    <a:close/>
                  </a:path>
                </a:pathLst>
              </a:custGeom>
              <a:solidFill>
                <a:srgbClr val="000000">
                  <a:alpha val="0"/>
                </a:srgbClr>
              </a:solidFill>
              <a:ln w="38100" cap="sq">
                <a:solidFill>
                  <a:srgbClr val="967D55"/>
                </a:solidFill>
                <a:prstDash val="solid"/>
                <a:miter/>
              </a:ln>
            </p:spPr>
            <p:txBody>
              <a:bodyPr/>
              <a:lstStyle/>
              <a:p>
                <a:endParaRPr lang="zh-TW" altLang="en-US"/>
              </a:p>
            </p:txBody>
          </p:sp>
          <p:sp>
            <p:nvSpPr>
              <p:cNvPr id="13" name="TextBox 13"/>
              <p:cNvSpPr txBox="1"/>
              <p:nvPr/>
            </p:nvSpPr>
            <p:spPr>
              <a:xfrm>
                <a:off x="0" y="-47625"/>
                <a:ext cx="1291798" cy="345945"/>
              </a:xfrm>
              <a:prstGeom prst="rect">
                <a:avLst/>
              </a:prstGeom>
            </p:spPr>
            <p:txBody>
              <a:bodyPr lIns="50800" tIns="50800" rIns="50800" bIns="50800" rtlCol="0" anchor="ctr"/>
              <a:lstStyle/>
              <a:p>
                <a:pPr algn="ctr">
                  <a:lnSpc>
                    <a:spcPts val="2659"/>
                  </a:lnSpc>
                </a:pPr>
                <a:endParaRPr/>
              </a:p>
            </p:txBody>
          </p:sp>
        </p:grpSp>
        <p:sp>
          <p:nvSpPr>
            <p:cNvPr id="31" name="文字方塊 30">
              <a:extLst>
                <a:ext uri="{FF2B5EF4-FFF2-40B4-BE49-F238E27FC236}">
                  <a16:creationId xmlns:a16="http://schemas.microsoft.com/office/drawing/2014/main" id="{859B868E-A3BE-6715-F832-93FDEB8AE560}"/>
                </a:ext>
              </a:extLst>
            </p:cNvPr>
            <p:cNvSpPr txBox="1"/>
            <p:nvPr/>
          </p:nvSpPr>
          <p:spPr>
            <a:xfrm>
              <a:off x="4054508" y="4693009"/>
              <a:ext cx="3200400" cy="1015663"/>
            </a:xfrm>
            <a:prstGeom prst="rect">
              <a:avLst/>
            </a:prstGeom>
            <a:noFill/>
          </p:spPr>
          <p:txBody>
            <a:bodyPr wrap="square" rtlCol="0">
              <a:spAutoFit/>
            </a:bodyPr>
            <a:lstStyle/>
            <a:p>
              <a:r>
                <a:rPr lang="en-US" altLang="zh-TW" sz="6000" dirty="0">
                  <a:latin typeface="+mn-ea"/>
                </a:rPr>
                <a:t>1.</a:t>
              </a:r>
              <a:r>
                <a:rPr lang="zh-TW" altLang="en-US" sz="6000" dirty="0">
                  <a:latin typeface="+mn-ea"/>
                </a:rPr>
                <a:t>緒論</a:t>
              </a:r>
            </a:p>
          </p:txBody>
        </p:sp>
      </p:grpSp>
      <p:grpSp>
        <p:nvGrpSpPr>
          <p:cNvPr id="36" name="群組 35">
            <a:extLst>
              <a:ext uri="{FF2B5EF4-FFF2-40B4-BE49-F238E27FC236}">
                <a16:creationId xmlns:a16="http://schemas.microsoft.com/office/drawing/2014/main" id="{95DF59FD-61E8-7775-BE44-1123A5E83078}"/>
              </a:ext>
            </a:extLst>
          </p:cNvPr>
          <p:cNvGrpSpPr/>
          <p:nvPr/>
        </p:nvGrpSpPr>
        <p:grpSpPr>
          <a:xfrm>
            <a:off x="10742085" y="3569232"/>
            <a:ext cx="4904796" cy="1132686"/>
            <a:chOff x="10391775" y="4634496"/>
            <a:chExt cx="4904796" cy="1132686"/>
          </a:xfrm>
        </p:grpSpPr>
        <p:grpSp>
          <p:nvGrpSpPr>
            <p:cNvPr id="16" name="Group 16"/>
            <p:cNvGrpSpPr/>
            <p:nvPr/>
          </p:nvGrpSpPr>
          <p:grpSpPr>
            <a:xfrm>
              <a:off x="10391775" y="4634496"/>
              <a:ext cx="4904796" cy="1132686"/>
              <a:chOff x="0" y="0"/>
              <a:chExt cx="1291798" cy="298320"/>
            </a:xfrm>
          </p:grpSpPr>
          <p:sp>
            <p:nvSpPr>
              <p:cNvPr id="17" name="Freeform 17"/>
              <p:cNvSpPr/>
              <p:nvPr/>
            </p:nvSpPr>
            <p:spPr>
              <a:xfrm>
                <a:off x="0" y="0"/>
                <a:ext cx="1291798" cy="298321"/>
              </a:xfrm>
              <a:custGeom>
                <a:avLst/>
                <a:gdLst/>
                <a:ahLst/>
                <a:cxnLst/>
                <a:rect l="l" t="t" r="r" b="b"/>
                <a:pathLst>
                  <a:path w="1291798" h="298321">
                    <a:moveTo>
                      <a:pt x="0" y="0"/>
                    </a:moveTo>
                    <a:lnTo>
                      <a:pt x="1291798" y="0"/>
                    </a:lnTo>
                    <a:lnTo>
                      <a:pt x="1291798" y="298321"/>
                    </a:lnTo>
                    <a:lnTo>
                      <a:pt x="0" y="298321"/>
                    </a:lnTo>
                    <a:close/>
                  </a:path>
                </a:pathLst>
              </a:custGeom>
              <a:solidFill>
                <a:srgbClr val="000000">
                  <a:alpha val="0"/>
                </a:srgbClr>
              </a:solidFill>
              <a:ln w="38100" cap="sq">
                <a:solidFill>
                  <a:srgbClr val="967D55"/>
                </a:solidFill>
                <a:prstDash val="solid"/>
                <a:miter/>
              </a:ln>
            </p:spPr>
            <p:txBody>
              <a:bodyPr/>
              <a:lstStyle/>
              <a:p>
                <a:endParaRPr lang="zh-TW" altLang="en-US"/>
              </a:p>
            </p:txBody>
          </p:sp>
          <p:sp>
            <p:nvSpPr>
              <p:cNvPr id="18" name="TextBox 18"/>
              <p:cNvSpPr txBox="1"/>
              <p:nvPr/>
            </p:nvSpPr>
            <p:spPr>
              <a:xfrm>
                <a:off x="0" y="-47625"/>
                <a:ext cx="1291798" cy="345945"/>
              </a:xfrm>
              <a:prstGeom prst="rect">
                <a:avLst/>
              </a:prstGeom>
            </p:spPr>
            <p:txBody>
              <a:bodyPr lIns="50800" tIns="50800" rIns="50800" bIns="50800" rtlCol="0" anchor="ctr"/>
              <a:lstStyle/>
              <a:p>
                <a:pPr algn="ctr">
                  <a:lnSpc>
                    <a:spcPts val="2659"/>
                  </a:lnSpc>
                </a:pPr>
                <a:endParaRPr/>
              </a:p>
            </p:txBody>
          </p:sp>
        </p:grpSp>
        <p:sp>
          <p:nvSpPr>
            <p:cNvPr id="32" name="文字方塊 31">
              <a:extLst>
                <a:ext uri="{FF2B5EF4-FFF2-40B4-BE49-F238E27FC236}">
                  <a16:creationId xmlns:a16="http://schemas.microsoft.com/office/drawing/2014/main" id="{5635B030-8E1F-1B4B-007B-4756DE5DB73B}"/>
                </a:ext>
              </a:extLst>
            </p:cNvPr>
            <p:cNvSpPr txBox="1"/>
            <p:nvPr/>
          </p:nvSpPr>
          <p:spPr>
            <a:xfrm>
              <a:off x="11049000" y="4693009"/>
              <a:ext cx="3895791" cy="1015663"/>
            </a:xfrm>
            <a:prstGeom prst="rect">
              <a:avLst/>
            </a:prstGeom>
            <a:noFill/>
          </p:spPr>
          <p:txBody>
            <a:bodyPr wrap="square" rtlCol="0">
              <a:spAutoFit/>
            </a:bodyPr>
            <a:lstStyle/>
            <a:p>
              <a:r>
                <a:rPr lang="en-US" altLang="zh-TW" sz="6000" dirty="0">
                  <a:latin typeface="+mn-ea"/>
                </a:rPr>
                <a:t>2.</a:t>
              </a:r>
              <a:r>
                <a:rPr lang="zh-TW" altLang="en-US" sz="6000" dirty="0">
                  <a:latin typeface="+mn-ea"/>
                </a:rPr>
                <a:t>文獻探討</a:t>
              </a:r>
            </a:p>
          </p:txBody>
        </p:sp>
      </p:grpSp>
      <p:grpSp>
        <p:nvGrpSpPr>
          <p:cNvPr id="38" name="群組 37">
            <a:extLst>
              <a:ext uri="{FF2B5EF4-FFF2-40B4-BE49-F238E27FC236}">
                <a16:creationId xmlns:a16="http://schemas.microsoft.com/office/drawing/2014/main" id="{780A601F-817E-7746-3A09-9BDBFE294E19}"/>
              </a:ext>
            </a:extLst>
          </p:cNvPr>
          <p:cNvGrpSpPr/>
          <p:nvPr/>
        </p:nvGrpSpPr>
        <p:grpSpPr>
          <a:xfrm>
            <a:off x="10742085" y="6438068"/>
            <a:ext cx="4904796" cy="1132686"/>
            <a:chOff x="10515600" y="6948282"/>
            <a:chExt cx="4904796" cy="1132686"/>
          </a:xfrm>
        </p:grpSpPr>
        <p:grpSp>
          <p:nvGrpSpPr>
            <p:cNvPr id="24" name="Group 24"/>
            <p:cNvGrpSpPr/>
            <p:nvPr/>
          </p:nvGrpSpPr>
          <p:grpSpPr>
            <a:xfrm>
              <a:off x="10515600" y="6948282"/>
              <a:ext cx="4904796" cy="1132686"/>
              <a:chOff x="0" y="0"/>
              <a:chExt cx="1291798" cy="298320"/>
            </a:xfrm>
          </p:grpSpPr>
          <p:sp>
            <p:nvSpPr>
              <p:cNvPr id="25" name="Freeform 25"/>
              <p:cNvSpPr/>
              <p:nvPr/>
            </p:nvSpPr>
            <p:spPr>
              <a:xfrm>
                <a:off x="0" y="0"/>
                <a:ext cx="1291798" cy="298321"/>
              </a:xfrm>
              <a:custGeom>
                <a:avLst/>
                <a:gdLst/>
                <a:ahLst/>
                <a:cxnLst/>
                <a:rect l="l" t="t" r="r" b="b"/>
                <a:pathLst>
                  <a:path w="1291798" h="298321">
                    <a:moveTo>
                      <a:pt x="0" y="0"/>
                    </a:moveTo>
                    <a:lnTo>
                      <a:pt x="1291798" y="0"/>
                    </a:lnTo>
                    <a:lnTo>
                      <a:pt x="1291798" y="298321"/>
                    </a:lnTo>
                    <a:lnTo>
                      <a:pt x="0" y="298321"/>
                    </a:lnTo>
                    <a:close/>
                  </a:path>
                </a:pathLst>
              </a:custGeom>
              <a:solidFill>
                <a:srgbClr val="000000">
                  <a:alpha val="0"/>
                </a:srgbClr>
              </a:solidFill>
              <a:ln w="38100" cap="sq">
                <a:solidFill>
                  <a:srgbClr val="967D55"/>
                </a:solidFill>
                <a:prstDash val="solid"/>
                <a:miter/>
              </a:ln>
            </p:spPr>
            <p:txBody>
              <a:bodyPr/>
              <a:lstStyle/>
              <a:p>
                <a:endParaRPr lang="zh-TW" altLang="en-US"/>
              </a:p>
            </p:txBody>
          </p:sp>
          <p:sp>
            <p:nvSpPr>
              <p:cNvPr id="26" name="TextBox 26"/>
              <p:cNvSpPr txBox="1"/>
              <p:nvPr/>
            </p:nvSpPr>
            <p:spPr>
              <a:xfrm>
                <a:off x="0" y="-47625"/>
                <a:ext cx="1291798" cy="345945"/>
              </a:xfrm>
              <a:prstGeom prst="rect">
                <a:avLst/>
              </a:prstGeom>
            </p:spPr>
            <p:txBody>
              <a:bodyPr lIns="50800" tIns="50800" rIns="50800" bIns="50800" rtlCol="0" anchor="ctr"/>
              <a:lstStyle/>
              <a:p>
                <a:pPr algn="ctr">
                  <a:lnSpc>
                    <a:spcPts val="2659"/>
                  </a:lnSpc>
                </a:pPr>
                <a:endParaRPr/>
              </a:p>
            </p:txBody>
          </p:sp>
        </p:grpSp>
        <p:sp>
          <p:nvSpPr>
            <p:cNvPr id="33" name="文字方塊 32">
              <a:extLst>
                <a:ext uri="{FF2B5EF4-FFF2-40B4-BE49-F238E27FC236}">
                  <a16:creationId xmlns:a16="http://schemas.microsoft.com/office/drawing/2014/main" id="{9B2C8DBD-318D-8ED0-499A-28C9A57ACA3A}"/>
                </a:ext>
              </a:extLst>
            </p:cNvPr>
            <p:cNvSpPr txBox="1"/>
            <p:nvPr/>
          </p:nvSpPr>
          <p:spPr>
            <a:xfrm>
              <a:off x="11744391" y="7006794"/>
              <a:ext cx="3200400" cy="1015663"/>
            </a:xfrm>
            <a:prstGeom prst="rect">
              <a:avLst/>
            </a:prstGeom>
            <a:noFill/>
          </p:spPr>
          <p:txBody>
            <a:bodyPr wrap="square" rtlCol="0">
              <a:spAutoFit/>
            </a:bodyPr>
            <a:lstStyle/>
            <a:p>
              <a:r>
                <a:rPr lang="en-US" altLang="zh-TW" sz="6000" dirty="0">
                  <a:latin typeface="+mn-ea"/>
                </a:rPr>
                <a:t>4.</a:t>
              </a:r>
              <a:r>
                <a:rPr lang="zh-TW" altLang="en-US" sz="6000" dirty="0">
                  <a:latin typeface="+mn-ea"/>
                </a:rPr>
                <a:t>結論</a:t>
              </a:r>
            </a:p>
          </p:txBody>
        </p:sp>
      </p:grpSp>
      <p:grpSp>
        <p:nvGrpSpPr>
          <p:cNvPr id="37" name="群組 36">
            <a:extLst>
              <a:ext uri="{FF2B5EF4-FFF2-40B4-BE49-F238E27FC236}">
                <a16:creationId xmlns:a16="http://schemas.microsoft.com/office/drawing/2014/main" id="{87875E87-BE37-F1F3-D773-AD48D434E2B8}"/>
              </a:ext>
            </a:extLst>
          </p:cNvPr>
          <p:cNvGrpSpPr/>
          <p:nvPr/>
        </p:nvGrpSpPr>
        <p:grpSpPr>
          <a:xfrm>
            <a:off x="2653215" y="6420807"/>
            <a:ext cx="4904796" cy="1132686"/>
            <a:chOff x="2991429" y="6948281"/>
            <a:chExt cx="4904796" cy="1132686"/>
          </a:xfrm>
        </p:grpSpPr>
        <p:grpSp>
          <p:nvGrpSpPr>
            <p:cNvPr id="20" name="Group 20"/>
            <p:cNvGrpSpPr/>
            <p:nvPr/>
          </p:nvGrpSpPr>
          <p:grpSpPr>
            <a:xfrm>
              <a:off x="2991429" y="6948281"/>
              <a:ext cx="4904796" cy="1132686"/>
              <a:chOff x="0" y="0"/>
              <a:chExt cx="1291798" cy="298320"/>
            </a:xfrm>
          </p:grpSpPr>
          <p:sp>
            <p:nvSpPr>
              <p:cNvPr id="21" name="Freeform 21"/>
              <p:cNvSpPr/>
              <p:nvPr/>
            </p:nvSpPr>
            <p:spPr>
              <a:xfrm>
                <a:off x="0" y="0"/>
                <a:ext cx="1291798" cy="298321"/>
              </a:xfrm>
              <a:custGeom>
                <a:avLst/>
                <a:gdLst/>
                <a:ahLst/>
                <a:cxnLst/>
                <a:rect l="l" t="t" r="r" b="b"/>
                <a:pathLst>
                  <a:path w="1291798" h="298321">
                    <a:moveTo>
                      <a:pt x="0" y="0"/>
                    </a:moveTo>
                    <a:lnTo>
                      <a:pt x="1291798" y="0"/>
                    </a:lnTo>
                    <a:lnTo>
                      <a:pt x="1291798" y="298321"/>
                    </a:lnTo>
                    <a:lnTo>
                      <a:pt x="0" y="298321"/>
                    </a:lnTo>
                    <a:close/>
                  </a:path>
                </a:pathLst>
              </a:custGeom>
              <a:solidFill>
                <a:srgbClr val="000000">
                  <a:alpha val="0"/>
                </a:srgbClr>
              </a:solidFill>
              <a:ln w="38100" cap="sq">
                <a:solidFill>
                  <a:srgbClr val="967D55"/>
                </a:solidFill>
                <a:prstDash val="solid"/>
                <a:miter/>
              </a:ln>
            </p:spPr>
            <p:txBody>
              <a:bodyPr/>
              <a:lstStyle/>
              <a:p>
                <a:endParaRPr lang="zh-TW" altLang="en-US"/>
              </a:p>
            </p:txBody>
          </p:sp>
          <p:sp>
            <p:nvSpPr>
              <p:cNvPr id="22" name="TextBox 22"/>
              <p:cNvSpPr txBox="1"/>
              <p:nvPr/>
            </p:nvSpPr>
            <p:spPr>
              <a:xfrm>
                <a:off x="0" y="-47625"/>
                <a:ext cx="1291798" cy="345945"/>
              </a:xfrm>
              <a:prstGeom prst="rect">
                <a:avLst/>
              </a:prstGeom>
            </p:spPr>
            <p:txBody>
              <a:bodyPr lIns="50800" tIns="50800" rIns="50800" bIns="50800" rtlCol="0" anchor="ctr"/>
              <a:lstStyle/>
              <a:p>
                <a:pPr algn="ctr">
                  <a:lnSpc>
                    <a:spcPts val="2659"/>
                  </a:lnSpc>
                </a:pPr>
                <a:endParaRPr/>
              </a:p>
            </p:txBody>
          </p:sp>
        </p:grpSp>
        <p:sp>
          <p:nvSpPr>
            <p:cNvPr id="34" name="文字方塊 33">
              <a:extLst>
                <a:ext uri="{FF2B5EF4-FFF2-40B4-BE49-F238E27FC236}">
                  <a16:creationId xmlns:a16="http://schemas.microsoft.com/office/drawing/2014/main" id="{096AE01B-2B73-A7A3-DFE3-CDAE4AA772F8}"/>
                </a:ext>
              </a:extLst>
            </p:cNvPr>
            <p:cNvSpPr txBox="1"/>
            <p:nvPr/>
          </p:nvSpPr>
          <p:spPr>
            <a:xfrm>
              <a:off x="3624328" y="6965542"/>
              <a:ext cx="4060759" cy="1015663"/>
            </a:xfrm>
            <a:prstGeom prst="rect">
              <a:avLst/>
            </a:prstGeom>
            <a:noFill/>
          </p:spPr>
          <p:txBody>
            <a:bodyPr wrap="square" rtlCol="0">
              <a:spAutoFit/>
            </a:bodyPr>
            <a:lstStyle/>
            <a:p>
              <a:r>
                <a:rPr lang="en-US" altLang="zh-TW" sz="6000" dirty="0">
                  <a:latin typeface="+mn-ea"/>
                </a:rPr>
                <a:t>3.</a:t>
              </a:r>
              <a:r>
                <a:rPr lang="zh-TW" altLang="en-US" sz="6000" dirty="0">
                  <a:latin typeface="+mn-ea"/>
                </a:rPr>
                <a:t>研究方法</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grpSp>
        <p:nvGrpSpPr>
          <p:cNvPr id="36" name="群組 35">
            <a:extLst>
              <a:ext uri="{FF2B5EF4-FFF2-40B4-BE49-F238E27FC236}">
                <a16:creationId xmlns:a16="http://schemas.microsoft.com/office/drawing/2014/main" id="{65E55A54-E07A-8D13-6280-CED21F153F33}"/>
              </a:ext>
            </a:extLst>
          </p:cNvPr>
          <p:cNvGrpSpPr/>
          <p:nvPr/>
        </p:nvGrpSpPr>
        <p:grpSpPr>
          <a:xfrm>
            <a:off x="306452" y="574764"/>
            <a:ext cx="4913248" cy="1107996"/>
            <a:chOff x="457200" y="432759"/>
            <a:chExt cx="4913248" cy="1107996"/>
          </a:xfrm>
        </p:grpSpPr>
        <p:sp>
          <p:nvSpPr>
            <p:cNvPr id="33" name="橢圓 32">
              <a:extLst>
                <a:ext uri="{FF2B5EF4-FFF2-40B4-BE49-F238E27FC236}">
                  <a16:creationId xmlns:a16="http://schemas.microsoft.com/office/drawing/2014/main" id="{FA876F4E-E20B-2D39-1873-8CC5E91ED90E}"/>
                </a:ext>
              </a:extLst>
            </p:cNvPr>
            <p:cNvSpPr/>
            <p:nvPr/>
          </p:nvSpPr>
          <p:spPr>
            <a:xfrm>
              <a:off x="457200" y="820431"/>
              <a:ext cx="533400" cy="527742"/>
            </a:xfrm>
            <a:prstGeom prst="ellipse">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文字方塊 33">
              <a:extLst>
                <a:ext uri="{FF2B5EF4-FFF2-40B4-BE49-F238E27FC236}">
                  <a16:creationId xmlns:a16="http://schemas.microsoft.com/office/drawing/2014/main" id="{56B036F5-9E0B-FDD3-7093-621297776EF5}"/>
                </a:ext>
              </a:extLst>
            </p:cNvPr>
            <p:cNvSpPr txBox="1"/>
            <p:nvPr/>
          </p:nvSpPr>
          <p:spPr>
            <a:xfrm>
              <a:off x="1331848" y="432759"/>
              <a:ext cx="4038600" cy="1107996"/>
            </a:xfrm>
            <a:prstGeom prst="rect">
              <a:avLst/>
            </a:prstGeom>
            <a:noFill/>
          </p:spPr>
          <p:txBody>
            <a:bodyPr wrap="square" rtlCol="0">
              <a:spAutoFit/>
            </a:bodyPr>
            <a:lstStyle/>
            <a:p>
              <a:r>
                <a:rPr lang="zh-TW" altLang="en-US" sz="6600" dirty="0"/>
                <a:t>研究問題</a:t>
              </a:r>
            </a:p>
          </p:txBody>
        </p:sp>
      </p:grpSp>
      <p:sp>
        <p:nvSpPr>
          <p:cNvPr id="35" name="AutoShape 4">
            <a:extLst>
              <a:ext uri="{FF2B5EF4-FFF2-40B4-BE49-F238E27FC236}">
                <a16:creationId xmlns:a16="http://schemas.microsoft.com/office/drawing/2014/main" id="{D2302558-1A9A-7675-3561-2CA8356138A1}"/>
              </a:ext>
            </a:extLst>
          </p:cNvPr>
          <p:cNvSpPr/>
          <p:nvPr/>
        </p:nvSpPr>
        <p:spPr>
          <a:xfrm>
            <a:off x="1181100" y="1714500"/>
            <a:ext cx="4038600" cy="0"/>
          </a:xfrm>
          <a:prstGeom prst="line">
            <a:avLst/>
          </a:prstGeom>
          <a:ln w="38100" cap="flat">
            <a:solidFill>
              <a:srgbClr val="967D55"/>
            </a:solidFill>
            <a:prstDash val="solid"/>
            <a:headEnd type="none" w="sm" len="sm"/>
            <a:tailEnd type="none" w="sm" len="sm"/>
          </a:ln>
        </p:spPr>
        <p:txBody>
          <a:bodyPr/>
          <a:lstStyle/>
          <a:p>
            <a:endParaRPr lang="zh-TW" altLang="en-US" dirty="0"/>
          </a:p>
        </p:txBody>
      </p:sp>
      <p:sp>
        <p:nvSpPr>
          <p:cNvPr id="37" name="矩形 36">
            <a:extLst>
              <a:ext uri="{FF2B5EF4-FFF2-40B4-BE49-F238E27FC236}">
                <a16:creationId xmlns:a16="http://schemas.microsoft.com/office/drawing/2014/main" id="{7E3E218D-B1E2-233E-CB93-4484D5928AB2}"/>
              </a:ext>
            </a:extLst>
          </p:cNvPr>
          <p:cNvSpPr/>
          <p:nvPr/>
        </p:nvSpPr>
        <p:spPr>
          <a:xfrm>
            <a:off x="17977954" y="719"/>
            <a:ext cx="310047" cy="1028628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EC7AB843-83E3-0A1C-BAA2-1E6C045C58CE}"/>
              </a:ext>
            </a:extLst>
          </p:cNvPr>
          <p:cNvSpPr txBox="1"/>
          <p:nvPr/>
        </p:nvSpPr>
        <p:spPr>
          <a:xfrm>
            <a:off x="4732200" y="2182447"/>
            <a:ext cx="5943600" cy="830997"/>
          </a:xfrm>
          <a:prstGeom prst="rect">
            <a:avLst/>
          </a:prstGeom>
          <a:solidFill>
            <a:srgbClr val="E6E0EC"/>
          </a:solidFill>
        </p:spPr>
        <p:txBody>
          <a:bodyPr wrap="square" rtlCol="0">
            <a:spAutoFit/>
          </a:bodyPr>
          <a:lstStyle/>
          <a:p>
            <a:r>
              <a:rPr lang="zh-TW" altLang="zh-TW" sz="4800" b="1" kern="100" dirty="0">
                <a:effectLst/>
                <a:latin typeface="Aptos" panose="020B0004020202020204" pitchFamily="34" charset="0"/>
                <a:ea typeface="新細明體" panose="02020500000000000000" pitchFamily="18" charset="-120"/>
                <a:cs typeface="Times New Roman" panose="02020603050405020304" pitchFamily="18" charset="0"/>
              </a:rPr>
              <a:t>生產者端的虛實整合</a:t>
            </a:r>
          </a:p>
        </p:txBody>
      </p:sp>
      <p:sp>
        <p:nvSpPr>
          <p:cNvPr id="2" name="文字方塊 1">
            <a:extLst>
              <a:ext uri="{FF2B5EF4-FFF2-40B4-BE49-F238E27FC236}">
                <a16:creationId xmlns:a16="http://schemas.microsoft.com/office/drawing/2014/main" id="{179305BC-6E5D-CE58-CC57-8B404D5F16FC}"/>
              </a:ext>
            </a:extLst>
          </p:cNvPr>
          <p:cNvSpPr txBox="1"/>
          <p:nvPr/>
        </p:nvSpPr>
        <p:spPr>
          <a:xfrm>
            <a:off x="4938156" y="3700324"/>
            <a:ext cx="12573000" cy="988989"/>
          </a:xfrm>
          <a:prstGeom prst="rect">
            <a:avLst/>
          </a:prstGeom>
          <a:noFill/>
        </p:spPr>
        <p:txBody>
          <a:bodyPr wrap="square" rtlCol="0">
            <a:spAutoFit/>
          </a:bodyPr>
          <a:lstStyle/>
          <a:p>
            <a:pPr algn="just">
              <a:lnSpc>
                <a:spcPct val="150000"/>
              </a:lnSpc>
            </a:pPr>
            <a:r>
              <a:rPr lang="en-US" altLang="zh-TW" sz="4000" b="1" dirty="0">
                <a:solidFill>
                  <a:schemeClr val="accent6">
                    <a:lumMod val="75000"/>
                  </a:schemeClr>
                </a:solidFill>
                <a:effectLst/>
                <a:latin typeface="+mn-ea"/>
                <a:cs typeface="Times New Roman" panose="02020603050405020304" pitchFamily="18" charset="0"/>
              </a:rPr>
              <a:t>1</a:t>
            </a:r>
            <a:r>
              <a:rPr lang="en-US" altLang="zh-TW" sz="4400" b="1" dirty="0">
                <a:solidFill>
                  <a:schemeClr val="accent6">
                    <a:lumMod val="75000"/>
                  </a:schemeClr>
                </a:solidFill>
                <a:effectLst/>
                <a:latin typeface="+mn-ea"/>
                <a:cs typeface="Times New Roman" panose="02020603050405020304" pitchFamily="18" charset="0"/>
              </a:rPr>
              <a:t>.</a:t>
            </a:r>
            <a:r>
              <a:rPr lang="zh-TW" altLang="zh-TW" sz="4000" b="1" dirty="0">
                <a:solidFill>
                  <a:schemeClr val="accent6">
                    <a:lumMod val="75000"/>
                  </a:schemeClr>
                </a:solidFill>
                <a:effectLst/>
                <a:latin typeface="+mn-ea"/>
                <a:cs typeface="Times New Roman" panose="02020603050405020304" pitchFamily="18" charset="0"/>
              </a:rPr>
              <a:t>線上取得資訊、線下取貨模式，或稱為</a:t>
            </a:r>
            <a:r>
              <a:rPr lang="en-US" altLang="zh-TW" sz="4000" b="1" dirty="0">
                <a:solidFill>
                  <a:schemeClr val="accent6">
                    <a:lumMod val="75000"/>
                  </a:schemeClr>
                </a:solidFill>
                <a:effectLst/>
                <a:latin typeface="+mn-ea"/>
                <a:cs typeface="Times New Roman" panose="02020603050405020304" pitchFamily="18" charset="0"/>
              </a:rPr>
              <a:t>BOPS</a:t>
            </a:r>
            <a:r>
              <a:rPr lang="zh-TW" altLang="zh-TW" sz="4000" b="1" dirty="0">
                <a:solidFill>
                  <a:schemeClr val="accent6">
                    <a:lumMod val="75000"/>
                  </a:schemeClr>
                </a:solidFill>
                <a:effectLst/>
                <a:latin typeface="+mn-ea"/>
                <a:cs typeface="Times New Roman" panose="02020603050405020304" pitchFamily="18" charset="0"/>
              </a:rPr>
              <a:t>模式</a:t>
            </a:r>
            <a:endParaRPr lang="zh-TW" altLang="en-US" sz="4000" b="1" dirty="0">
              <a:solidFill>
                <a:schemeClr val="accent6">
                  <a:lumMod val="75000"/>
                </a:schemeClr>
              </a:solidFill>
              <a:latin typeface="+mn-ea"/>
            </a:endParaRPr>
          </a:p>
        </p:txBody>
      </p:sp>
      <p:sp>
        <p:nvSpPr>
          <p:cNvPr id="5" name="文字方塊 4">
            <a:extLst>
              <a:ext uri="{FF2B5EF4-FFF2-40B4-BE49-F238E27FC236}">
                <a16:creationId xmlns:a16="http://schemas.microsoft.com/office/drawing/2014/main" id="{F1E6DF2D-504D-81E9-58F6-F10D9D30E726}"/>
              </a:ext>
            </a:extLst>
          </p:cNvPr>
          <p:cNvSpPr txBox="1"/>
          <p:nvPr/>
        </p:nvSpPr>
        <p:spPr>
          <a:xfrm>
            <a:off x="5101699" y="6190581"/>
            <a:ext cx="12001500" cy="707886"/>
          </a:xfrm>
          <a:prstGeom prst="rect">
            <a:avLst/>
          </a:prstGeom>
          <a:noFill/>
        </p:spPr>
        <p:txBody>
          <a:bodyPr wrap="square" rtlCol="0">
            <a:spAutoFit/>
          </a:bodyPr>
          <a:lstStyle/>
          <a:p>
            <a:r>
              <a:rPr lang="en-US" altLang="zh-TW" sz="4000" b="1" dirty="0">
                <a:solidFill>
                  <a:schemeClr val="accent6">
                    <a:lumMod val="75000"/>
                  </a:schemeClr>
                </a:solidFill>
                <a:effectLst/>
                <a:latin typeface="+mn-ea"/>
                <a:cs typeface="Times New Roman" panose="02020603050405020304" pitchFamily="18" charset="0"/>
              </a:rPr>
              <a:t>2.</a:t>
            </a:r>
            <a:r>
              <a:rPr lang="zh-TW" altLang="zh-TW" sz="4000" b="1" dirty="0">
                <a:solidFill>
                  <a:schemeClr val="accent6">
                    <a:lumMod val="75000"/>
                  </a:schemeClr>
                </a:solidFill>
                <a:effectLst/>
                <a:latin typeface="+mn-ea"/>
                <a:cs typeface="Times New Roman" panose="02020603050405020304" pitchFamily="18" charset="0"/>
              </a:rPr>
              <a:t>線下取得資訊、線上採購模式，或稱為</a:t>
            </a:r>
            <a:r>
              <a:rPr lang="en-US" altLang="zh-TW" sz="4000" b="1" dirty="0">
                <a:solidFill>
                  <a:schemeClr val="accent6">
                    <a:lumMod val="75000"/>
                  </a:schemeClr>
                </a:solidFill>
                <a:effectLst/>
                <a:latin typeface="+mn-ea"/>
                <a:cs typeface="Times New Roman" panose="02020603050405020304" pitchFamily="18" charset="0"/>
              </a:rPr>
              <a:t> ROPO</a:t>
            </a:r>
            <a:r>
              <a:rPr lang="zh-TW" altLang="zh-TW" sz="4000" b="1" dirty="0">
                <a:solidFill>
                  <a:schemeClr val="accent6">
                    <a:lumMod val="75000"/>
                  </a:schemeClr>
                </a:solidFill>
                <a:effectLst/>
                <a:latin typeface="+mn-ea"/>
                <a:cs typeface="Times New Roman" panose="02020603050405020304" pitchFamily="18" charset="0"/>
              </a:rPr>
              <a:t>模式</a:t>
            </a:r>
            <a:endParaRPr lang="zh-TW" altLang="en-US" sz="4000" b="1" dirty="0">
              <a:solidFill>
                <a:schemeClr val="accent6">
                  <a:lumMod val="75000"/>
                </a:schemeClr>
              </a:solidFill>
              <a:latin typeface="+mn-ea"/>
            </a:endParaRPr>
          </a:p>
        </p:txBody>
      </p:sp>
      <p:sp>
        <p:nvSpPr>
          <p:cNvPr id="7" name="文字方塊 6">
            <a:extLst>
              <a:ext uri="{FF2B5EF4-FFF2-40B4-BE49-F238E27FC236}">
                <a16:creationId xmlns:a16="http://schemas.microsoft.com/office/drawing/2014/main" id="{FBAF92A3-BD6A-F6C4-6D62-02755232E838}"/>
              </a:ext>
            </a:extLst>
          </p:cNvPr>
          <p:cNvSpPr txBox="1"/>
          <p:nvPr/>
        </p:nvSpPr>
        <p:spPr>
          <a:xfrm>
            <a:off x="990600" y="4728001"/>
            <a:ext cx="3276600" cy="830997"/>
          </a:xfrm>
          <a:prstGeom prst="rect">
            <a:avLst/>
          </a:prstGeom>
          <a:solidFill>
            <a:schemeClr val="bg1">
              <a:lumMod val="95000"/>
            </a:schemeClr>
          </a:solidFill>
        </p:spPr>
        <p:txBody>
          <a:bodyPr wrap="square" rtlCol="0">
            <a:spAutoFit/>
          </a:bodyPr>
          <a:lstStyle/>
          <a:p>
            <a:r>
              <a:rPr lang="zh-TW" altLang="zh-TW" sz="4800" dirty="0">
                <a:solidFill>
                  <a:schemeClr val="tx2">
                    <a:lumMod val="50000"/>
                  </a:schemeClr>
                </a:solidFill>
                <a:effectLst/>
                <a:latin typeface="+mn-ea"/>
                <a:cs typeface="Times New Roman" panose="02020603050405020304" pitchFamily="18" charset="0"/>
              </a:rPr>
              <a:t>互</a:t>
            </a:r>
            <a:r>
              <a:rPr lang="zh-TW" altLang="en-US" sz="4800" dirty="0">
                <a:solidFill>
                  <a:schemeClr val="tx2">
                    <a:lumMod val="50000"/>
                  </a:schemeClr>
                </a:solidFill>
                <a:effectLst/>
                <a:latin typeface="+mn-ea"/>
                <a:cs typeface="Times New Roman" panose="02020603050405020304" pitchFamily="18" charset="0"/>
              </a:rPr>
              <a:t>補</a:t>
            </a:r>
            <a:r>
              <a:rPr lang="zh-TW" altLang="zh-TW" sz="4800" dirty="0">
                <a:solidFill>
                  <a:schemeClr val="tx2">
                    <a:lumMod val="50000"/>
                  </a:schemeClr>
                </a:solidFill>
                <a:effectLst/>
                <a:latin typeface="+mn-ea"/>
                <a:cs typeface="Times New Roman" panose="02020603050405020304" pitchFamily="18" charset="0"/>
              </a:rPr>
              <a:t>效</a:t>
            </a:r>
            <a:r>
              <a:rPr lang="zh-TW" altLang="en-US" sz="4800" dirty="0">
                <a:solidFill>
                  <a:schemeClr val="tx2">
                    <a:lumMod val="50000"/>
                  </a:schemeClr>
                </a:solidFill>
                <a:effectLst/>
                <a:latin typeface="+mn-ea"/>
                <a:cs typeface="Times New Roman" panose="02020603050405020304" pitchFamily="18" charset="0"/>
              </a:rPr>
              <a:t>益</a:t>
            </a:r>
            <a:r>
              <a:rPr lang="zh-TW" altLang="zh-TW" sz="4800" dirty="0">
                <a:effectLst/>
                <a:latin typeface="+mn-ea"/>
                <a:cs typeface="Times New Roman" panose="02020603050405020304" pitchFamily="18" charset="0"/>
              </a:rPr>
              <a:t>：</a:t>
            </a:r>
            <a:endParaRPr lang="zh-TW" altLang="en-US" sz="4800" dirty="0"/>
          </a:p>
        </p:txBody>
      </p:sp>
      <p:sp>
        <p:nvSpPr>
          <p:cNvPr id="9" name="文字方塊 8">
            <a:extLst>
              <a:ext uri="{FF2B5EF4-FFF2-40B4-BE49-F238E27FC236}">
                <a16:creationId xmlns:a16="http://schemas.microsoft.com/office/drawing/2014/main" id="{E56CC041-BAF2-DCF4-239D-B58C97CB6F57}"/>
              </a:ext>
            </a:extLst>
          </p:cNvPr>
          <p:cNvSpPr txBox="1"/>
          <p:nvPr/>
        </p:nvSpPr>
        <p:spPr>
          <a:xfrm>
            <a:off x="5067300" y="4866042"/>
            <a:ext cx="8153400" cy="707886"/>
          </a:xfrm>
          <a:prstGeom prst="rect">
            <a:avLst/>
          </a:prstGeom>
          <a:noFill/>
        </p:spPr>
        <p:txBody>
          <a:bodyPr wrap="square" rtlCol="0">
            <a:spAutoFit/>
          </a:bodyPr>
          <a:lstStyle/>
          <a:p>
            <a:r>
              <a:rPr lang="zh-TW" altLang="zh-TW" sz="4000" dirty="0">
                <a:solidFill>
                  <a:schemeClr val="accent6">
                    <a:lumMod val="75000"/>
                  </a:schemeClr>
                </a:solidFill>
                <a:effectLst/>
                <a:latin typeface="+mn-ea"/>
                <a:cs typeface="Times New Roman" panose="02020603050405020304" pitchFamily="18" charset="0"/>
              </a:rPr>
              <a:t>（</a:t>
            </a:r>
            <a:r>
              <a:rPr lang="en-US" altLang="zh-TW" sz="4000" dirty="0">
                <a:solidFill>
                  <a:schemeClr val="accent6">
                    <a:lumMod val="75000"/>
                  </a:schemeClr>
                </a:solidFill>
                <a:effectLst/>
                <a:latin typeface="+mn-ea"/>
                <a:cs typeface="Times New Roman" panose="02020603050405020304" pitchFamily="18" charset="0"/>
              </a:rPr>
              <a:t>Buy Online and Pick up in-Store</a:t>
            </a:r>
            <a:r>
              <a:rPr lang="zh-TW" altLang="zh-TW" sz="4000" dirty="0">
                <a:solidFill>
                  <a:schemeClr val="accent6">
                    <a:lumMod val="75000"/>
                  </a:schemeClr>
                </a:solidFill>
                <a:effectLst/>
                <a:latin typeface="+mn-ea"/>
                <a:cs typeface="Times New Roman" panose="02020603050405020304" pitchFamily="18" charset="0"/>
              </a:rPr>
              <a:t>）</a:t>
            </a:r>
            <a:endParaRPr lang="zh-TW" altLang="en-US" sz="4000" dirty="0">
              <a:solidFill>
                <a:schemeClr val="accent6">
                  <a:lumMod val="75000"/>
                </a:schemeClr>
              </a:solidFill>
              <a:latin typeface="+mn-ea"/>
            </a:endParaRPr>
          </a:p>
        </p:txBody>
      </p:sp>
      <p:sp>
        <p:nvSpPr>
          <p:cNvPr id="10" name="文字方塊 9">
            <a:extLst>
              <a:ext uri="{FF2B5EF4-FFF2-40B4-BE49-F238E27FC236}">
                <a16:creationId xmlns:a16="http://schemas.microsoft.com/office/drawing/2014/main" id="{D190F822-7881-BFED-1F7B-64C706139A87}"/>
              </a:ext>
            </a:extLst>
          </p:cNvPr>
          <p:cNvSpPr txBox="1"/>
          <p:nvPr/>
        </p:nvSpPr>
        <p:spPr>
          <a:xfrm>
            <a:off x="5041673" y="7161177"/>
            <a:ext cx="8839200" cy="707886"/>
          </a:xfrm>
          <a:prstGeom prst="rect">
            <a:avLst/>
          </a:prstGeom>
          <a:noFill/>
        </p:spPr>
        <p:txBody>
          <a:bodyPr wrap="square" rtlCol="0">
            <a:spAutoFit/>
          </a:bodyPr>
          <a:lstStyle/>
          <a:p>
            <a:r>
              <a:rPr lang="zh-TW" altLang="zh-TW" sz="4000" dirty="0">
                <a:solidFill>
                  <a:schemeClr val="accent6">
                    <a:lumMod val="75000"/>
                  </a:schemeClr>
                </a:solidFill>
                <a:effectLst/>
                <a:latin typeface="+mn-ea"/>
                <a:cs typeface="Times New Roman" panose="02020603050405020304" pitchFamily="18" charset="0"/>
              </a:rPr>
              <a:t>（</a:t>
            </a:r>
            <a:r>
              <a:rPr lang="en-US" altLang="zh-TW" sz="4000" dirty="0">
                <a:solidFill>
                  <a:schemeClr val="accent6">
                    <a:lumMod val="75000"/>
                  </a:schemeClr>
                </a:solidFill>
                <a:effectLst/>
                <a:latin typeface="+mn-ea"/>
                <a:cs typeface="Times New Roman" panose="02020603050405020304" pitchFamily="18" charset="0"/>
              </a:rPr>
              <a:t>Research Offline, Purchase Online</a:t>
            </a:r>
            <a:r>
              <a:rPr lang="zh-TW" altLang="zh-TW" sz="4000" dirty="0">
                <a:solidFill>
                  <a:schemeClr val="accent6">
                    <a:lumMod val="75000"/>
                  </a:schemeClr>
                </a:solidFill>
                <a:effectLst/>
                <a:latin typeface="+mn-ea"/>
                <a:cs typeface="Times New Roman" panose="02020603050405020304" pitchFamily="18" charset="0"/>
              </a:rPr>
              <a:t>）</a:t>
            </a:r>
            <a:endParaRPr lang="zh-TW" altLang="en-US" sz="4000" dirty="0">
              <a:solidFill>
                <a:schemeClr val="accent6">
                  <a:lumMod val="75000"/>
                </a:schemeClr>
              </a:solidFill>
              <a:latin typeface="+mn-ea"/>
            </a:endParaRPr>
          </a:p>
        </p:txBody>
      </p:sp>
    </p:spTree>
    <p:extLst>
      <p:ext uri="{BB962C8B-B14F-4D97-AF65-F5344CB8AC3E}">
        <p14:creationId xmlns:p14="http://schemas.microsoft.com/office/powerpoint/2010/main" val="7095517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grpSp>
        <p:nvGrpSpPr>
          <p:cNvPr id="36" name="群組 35">
            <a:extLst>
              <a:ext uri="{FF2B5EF4-FFF2-40B4-BE49-F238E27FC236}">
                <a16:creationId xmlns:a16="http://schemas.microsoft.com/office/drawing/2014/main" id="{65E55A54-E07A-8D13-6280-CED21F153F33}"/>
              </a:ext>
            </a:extLst>
          </p:cNvPr>
          <p:cNvGrpSpPr/>
          <p:nvPr/>
        </p:nvGrpSpPr>
        <p:grpSpPr>
          <a:xfrm>
            <a:off x="306452" y="574764"/>
            <a:ext cx="4913248" cy="1107996"/>
            <a:chOff x="457200" y="432759"/>
            <a:chExt cx="4913248" cy="1107996"/>
          </a:xfrm>
        </p:grpSpPr>
        <p:sp>
          <p:nvSpPr>
            <p:cNvPr id="33" name="橢圓 32">
              <a:extLst>
                <a:ext uri="{FF2B5EF4-FFF2-40B4-BE49-F238E27FC236}">
                  <a16:creationId xmlns:a16="http://schemas.microsoft.com/office/drawing/2014/main" id="{FA876F4E-E20B-2D39-1873-8CC5E91ED90E}"/>
                </a:ext>
              </a:extLst>
            </p:cNvPr>
            <p:cNvSpPr/>
            <p:nvPr/>
          </p:nvSpPr>
          <p:spPr>
            <a:xfrm>
              <a:off x="457200" y="820431"/>
              <a:ext cx="533400" cy="527742"/>
            </a:xfrm>
            <a:prstGeom prst="ellipse">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文字方塊 33">
              <a:extLst>
                <a:ext uri="{FF2B5EF4-FFF2-40B4-BE49-F238E27FC236}">
                  <a16:creationId xmlns:a16="http://schemas.microsoft.com/office/drawing/2014/main" id="{56B036F5-9E0B-FDD3-7093-621297776EF5}"/>
                </a:ext>
              </a:extLst>
            </p:cNvPr>
            <p:cNvSpPr txBox="1"/>
            <p:nvPr/>
          </p:nvSpPr>
          <p:spPr>
            <a:xfrm>
              <a:off x="1331848" y="432759"/>
              <a:ext cx="4038600" cy="1107996"/>
            </a:xfrm>
            <a:prstGeom prst="rect">
              <a:avLst/>
            </a:prstGeom>
            <a:noFill/>
          </p:spPr>
          <p:txBody>
            <a:bodyPr wrap="square" rtlCol="0">
              <a:spAutoFit/>
            </a:bodyPr>
            <a:lstStyle/>
            <a:p>
              <a:r>
                <a:rPr lang="zh-TW" altLang="en-US" sz="6600" dirty="0"/>
                <a:t>研究問題</a:t>
              </a:r>
            </a:p>
          </p:txBody>
        </p:sp>
      </p:grpSp>
      <p:sp>
        <p:nvSpPr>
          <p:cNvPr id="35" name="AutoShape 4">
            <a:extLst>
              <a:ext uri="{FF2B5EF4-FFF2-40B4-BE49-F238E27FC236}">
                <a16:creationId xmlns:a16="http://schemas.microsoft.com/office/drawing/2014/main" id="{D2302558-1A9A-7675-3561-2CA8356138A1}"/>
              </a:ext>
            </a:extLst>
          </p:cNvPr>
          <p:cNvSpPr/>
          <p:nvPr/>
        </p:nvSpPr>
        <p:spPr>
          <a:xfrm>
            <a:off x="1181100" y="1714500"/>
            <a:ext cx="4038600" cy="0"/>
          </a:xfrm>
          <a:prstGeom prst="line">
            <a:avLst/>
          </a:prstGeom>
          <a:ln w="38100" cap="flat">
            <a:solidFill>
              <a:srgbClr val="967D55"/>
            </a:solidFill>
            <a:prstDash val="solid"/>
            <a:headEnd type="none" w="sm" len="sm"/>
            <a:tailEnd type="none" w="sm" len="sm"/>
          </a:ln>
        </p:spPr>
        <p:txBody>
          <a:bodyPr/>
          <a:lstStyle/>
          <a:p>
            <a:endParaRPr lang="zh-TW" altLang="en-US" dirty="0"/>
          </a:p>
        </p:txBody>
      </p:sp>
      <p:sp>
        <p:nvSpPr>
          <p:cNvPr id="37" name="矩形 36">
            <a:extLst>
              <a:ext uri="{FF2B5EF4-FFF2-40B4-BE49-F238E27FC236}">
                <a16:creationId xmlns:a16="http://schemas.microsoft.com/office/drawing/2014/main" id="{7E3E218D-B1E2-233E-CB93-4484D5928AB2}"/>
              </a:ext>
            </a:extLst>
          </p:cNvPr>
          <p:cNvSpPr/>
          <p:nvPr/>
        </p:nvSpPr>
        <p:spPr>
          <a:xfrm>
            <a:off x="17977954" y="719"/>
            <a:ext cx="310047" cy="1028628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EC7AB843-83E3-0A1C-BAA2-1E6C045C58CE}"/>
              </a:ext>
            </a:extLst>
          </p:cNvPr>
          <p:cNvSpPr txBox="1"/>
          <p:nvPr/>
        </p:nvSpPr>
        <p:spPr>
          <a:xfrm>
            <a:off x="4732200" y="2182447"/>
            <a:ext cx="5943600" cy="830997"/>
          </a:xfrm>
          <a:prstGeom prst="rect">
            <a:avLst/>
          </a:prstGeom>
          <a:solidFill>
            <a:srgbClr val="E6E0EC"/>
          </a:solidFill>
        </p:spPr>
        <p:txBody>
          <a:bodyPr wrap="square" rtlCol="0">
            <a:spAutoFit/>
          </a:bodyPr>
          <a:lstStyle/>
          <a:p>
            <a:r>
              <a:rPr lang="zh-TW" altLang="zh-TW" sz="4800" b="1" kern="100" dirty="0">
                <a:effectLst/>
                <a:latin typeface="Aptos" panose="020B0004020202020204" pitchFamily="34" charset="0"/>
                <a:ea typeface="新細明體" panose="02020500000000000000" pitchFamily="18" charset="-120"/>
                <a:cs typeface="Times New Roman" panose="02020603050405020304" pitchFamily="18" charset="0"/>
              </a:rPr>
              <a:t>生產者端的虛實整合</a:t>
            </a:r>
          </a:p>
        </p:txBody>
      </p:sp>
      <p:sp>
        <p:nvSpPr>
          <p:cNvPr id="3" name="文字方塊 2">
            <a:extLst>
              <a:ext uri="{FF2B5EF4-FFF2-40B4-BE49-F238E27FC236}">
                <a16:creationId xmlns:a16="http://schemas.microsoft.com/office/drawing/2014/main" id="{3C042446-06F3-F2B9-9595-57BCE47D1B83}"/>
              </a:ext>
            </a:extLst>
          </p:cNvPr>
          <p:cNvSpPr txBox="1"/>
          <p:nvPr/>
        </p:nvSpPr>
        <p:spPr>
          <a:xfrm>
            <a:off x="1181100" y="3427714"/>
            <a:ext cx="15316200" cy="2754152"/>
          </a:xfrm>
          <a:prstGeom prst="rect">
            <a:avLst/>
          </a:prstGeom>
          <a:noFill/>
        </p:spPr>
        <p:txBody>
          <a:bodyPr wrap="square" rtlCol="0">
            <a:spAutoFit/>
          </a:bodyPr>
          <a:lstStyle/>
          <a:p>
            <a:pPr marL="609600" algn="just">
              <a:lnSpc>
                <a:spcPct val="150000"/>
              </a:lnSpc>
            </a:pPr>
            <a:r>
              <a:rPr lang="zh-TW" altLang="zh-TW" sz="4000" kern="100" dirty="0">
                <a:effectLst/>
                <a:latin typeface="+mn-ea"/>
                <a:cs typeface="Times New Roman" panose="02020603050405020304" pitchFamily="18" charset="0"/>
              </a:rPr>
              <a:t>線上與線下服務還可以形成所謂的複合綜效，企業除可由多元通路觸及更大的客戶基礎外，線上與線下通路間還可產生外溢效果（</a:t>
            </a:r>
            <a:r>
              <a:rPr lang="en-US" altLang="zh-TW" sz="4000" kern="100" dirty="0">
                <a:effectLst/>
                <a:latin typeface="+mn-ea"/>
                <a:cs typeface="Times New Roman" panose="02020603050405020304" pitchFamily="18" charset="0"/>
              </a:rPr>
              <a:t>spillover effects</a:t>
            </a:r>
            <a:r>
              <a:rPr lang="zh-TW" altLang="zh-TW" sz="4000" kern="100" dirty="0">
                <a:effectLst/>
                <a:latin typeface="+mn-ea"/>
                <a:cs typeface="Times New Roman" panose="02020603050405020304" pitchFamily="18" charset="0"/>
              </a:rPr>
              <a:t>），綜效內容則包括以下</a:t>
            </a:r>
          </a:p>
        </p:txBody>
      </p:sp>
      <p:sp>
        <p:nvSpPr>
          <p:cNvPr id="6" name="文字方塊 5">
            <a:extLst>
              <a:ext uri="{FF2B5EF4-FFF2-40B4-BE49-F238E27FC236}">
                <a16:creationId xmlns:a16="http://schemas.microsoft.com/office/drawing/2014/main" id="{95B8E40D-C306-26AE-8DDB-088575032B92}"/>
              </a:ext>
            </a:extLst>
          </p:cNvPr>
          <p:cNvSpPr txBox="1"/>
          <p:nvPr/>
        </p:nvSpPr>
        <p:spPr>
          <a:xfrm>
            <a:off x="2987400" y="6870092"/>
            <a:ext cx="2964000" cy="917495"/>
          </a:xfrm>
          <a:prstGeom prst="rect">
            <a:avLst/>
          </a:prstGeom>
          <a:solidFill>
            <a:schemeClr val="bg2">
              <a:lumMod val="90000"/>
            </a:schemeClr>
          </a:solidFill>
        </p:spPr>
        <p:txBody>
          <a:bodyPr wrap="square" rtlCol="0">
            <a:spAutoFit/>
          </a:bodyPr>
          <a:lstStyle/>
          <a:p>
            <a:pPr>
              <a:lnSpc>
                <a:spcPct val="150000"/>
              </a:lnSpc>
            </a:pPr>
            <a:r>
              <a:rPr lang="en-US" altLang="zh-TW" sz="4000" kern="100" dirty="0">
                <a:latin typeface="+mn-ea"/>
                <a:cs typeface="Times New Roman" panose="02020603050405020304" pitchFamily="18" charset="0"/>
              </a:rPr>
              <a:t>1.</a:t>
            </a:r>
            <a:r>
              <a:rPr lang="zh-TW" altLang="en-US" sz="4000" kern="100" dirty="0">
                <a:latin typeface="+mn-ea"/>
                <a:cs typeface="Times New Roman" panose="02020603050405020304" pitchFamily="18" charset="0"/>
              </a:rPr>
              <a:t> </a:t>
            </a:r>
            <a:r>
              <a:rPr lang="zh-TW" altLang="zh-TW" sz="4000" kern="100" dirty="0">
                <a:effectLst/>
                <a:latin typeface="+mn-ea"/>
                <a:cs typeface="Times New Roman" panose="02020603050405020304" pitchFamily="18" charset="0"/>
              </a:rPr>
              <a:t>成本降低</a:t>
            </a:r>
            <a:endParaRPr lang="zh-TW" altLang="en-US" dirty="0"/>
          </a:p>
        </p:txBody>
      </p:sp>
      <p:sp>
        <p:nvSpPr>
          <p:cNvPr id="8" name="文字方塊 7">
            <a:extLst>
              <a:ext uri="{FF2B5EF4-FFF2-40B4-BE49-F238E27FC236}">
                <a16:creationId xmlns:a16="http://schemas.microsoft.com/office/drawing/2014/main" id="{86E8E8D2-3E0D-A2D4-2B17-4BC2396A3617}"/>
              </a:ext>
            </a:extLst>
          </p:cNvPr>
          <p:cNvSpPr txBox="1"/>
          <p:nvPr/>
        </p:nvSpPr>
        <p:spPr>
          <a:xfrm>
            <a:off x="9931879" y="7079701"/>
            <a:ext cx="6146321" cy="707886"/>
          </a:xfrm>
          <a:prstGeom prst="rect">
            <a:avLst/>
          </a:prstGeom>
          <a:solidFill>
            <a:schemeClr val="bg2">
              <a:lumMod val="90000"/>
            </a:schemeClr>
          </a:solidFill>
        </p:spPr>
        <p:txBody>
          <a:bodyPr wrap="square" rtlCol="0">
            <a:spAutoFit/>
          </a:bodyPr>
          <a:lstStyle/>
          <a:p>
            <a:r>
              <a:rPr lang="en-US" altLang="zh-TW" sz="4000" kern="100" dirty="0">
                <a:effectLst/>
                <a:latin typeface="+mn-ea"/>
                <a:cs typeface="Times New Roman" panose="02020603050405020304" pitchFamily="18" charset="0"/>
              </a:rPr>
              <a:t>2.</a:t>
            </a:r>
            <a:r>
              <a:rPr lang="zh-TW" altLang="en-US" sz="4000" kern="100" dirty="0">
                <a:effectLst/>
                <a:latin typeface="+mn-ea"/>
                <a:cs typeface="Times New Roman" panose="02020603050405020304" pitchFamily="18" charset="0"/>
              </a:rPr>
              <a:t> </a:t>
            </a:r>
            <a:r>
              <a:rPr lang="zh-TW" altLang="zh-TW" sz="4000" kern="100" dirty="0">
                <a:effectLst/>
                <a:latin typeface="+mn-ea"/>
                <a:cs typeface="Times New Roman" panose="02020603050405020304" pitchFamily="18" charset="0"/>
              </a:rPr>
              <a:t>由加值服務創造差異</a:t>
            </a:r>
            <a:r>
              <a:rPr lang="zh-TW" altLang="en-US" sz="4000" kern="100" dirty="0">
                <a:effectLst/>
                <a:latin typeface="+mn-ea"/>
                <a:cs typeface="Times New Roman" panose="02020603050405020304" pitchFamily="18" charset="0"/>
              </a:rPr>
              <a:t>化</a:t>
            </a:r>
            <a:endParaRPr lang="zh-TW" altLang="zh-TW" sz="4000" kern="100" dirty="0">
              <a:effectLst/>
              <a:latin typeface="+mn-ea"/>
              <a:cs typeface="Times New Roman" panose="02020603050405020304" pitchFamily="18" charset="0"/>
            </a:endParaRPr>
          </a:p>
        </p:txBody>
      </p:sp>
      <p:sp>
        <p:nvSpPr>
          <p:cNvPr id="11" name="文字方塊 10">
            <a:extLst>
              <a:ext uri="{FF2B5EF4-FFF2-40B4-BE49-F238E27FC236}">
                <a16:creationId xmlns:a16="http://schemas.microsoft.com/office/drawing/2014/main" id="{AB23ED54-1D22-71E1-5874-4AD76AF36CBC}"/>
              </a:ext>
            </a:extLst>
          </p:cNvPr>
          <p:cNvSpPr txBox="1"/>
          <p:nvPr/>
        </p:nvSpPr>
        <p:spPr>
          <a:xfrm>
            <a:off x="2987400" y="8420100"/>
            <a:ext cx="4716600" cy="707886"/>
          </a:xfrm>
          <a:prstGeom prst="rect">
            <a:avLst/>
          </a:prstGeom>
          <a:solidFill>
            <a:schemeClr val="bg2">
              <a:lumMod val="90000"/>
            </a:schemeClr>
          </a:solidFill>
        </p:spPr>
        <p:txBody>
          <a:bodyPr wrap="square" rtlCol="0">
            <a:spAutoFit/>
          </a:bodyPr>
          <a:lstStyle/>
          <a:p>
            <a:r>
              <a:rPr lang="en-US" altLang="zh-TW" sz="4000" dirty="0">
                <a:effectLst/>
                <a:latin typeface="新細明體" panose="02020500000000000000" pitchFamily="18" charset="-120"/>
                <a:cs typeface="Times New Roman" panose="02020603050405020304" pitchFamily="18" charset="0"/>
              </a:rPr>
              <a:t>3.</a:t>
            </a:r>
            <a:r>
              <a:rPr lang="zh-TW" altLang="en-US" sz="4000" dirty="0">
                <a:effectLst/>
                <a:latin typeface="新細明體" panose="02020500000000000000" pitchFamily="18" charset="-120"/>
                <a:cs typeface="Times New Roman" panose="02020603050405020304" pitchFamily="18" charset="0"/>
              </a:rPr>
              <a:t> </a:t>
            </a:r>
            <a:r>
              <a:rPr lang="zh-TW" altLang="zh-TW" sz="4000" dirty="0">
                <a:effectLst/>
                <a:ea typeface="新細明體" panose="02020500000000000000" pitchFamily="18" charset="-120"/>
                <a:cs typeface="Times New Roman" panose="02020603050405020304" pitchFamily="18" charset="0"/>
              </a:rPr>
              <a:t>改善信任關係</a:t>
            </a:r>
            <a:endParaRPr lang="zh-TW" altLang="en-US" sz="4000" dirty="0"/>
          </a:p>
        </p:txBody>
      </p:sp>
      <p:sp>
        <p:nvSpPr>
          <p:cNvPr id="12" name="文字方塊 11">
            <a:extLst>
              <a:ext uri="{FF2B5EF4-FFF2-40B4-BE49-F238E27FC236}">
                <a16:creationId xmlns:a16="http://schemas.microsoft.com/office/drawing/2014/main" id="{B5C40315-F9DF-7DA7-00ED-42FCB8D85AEA}"/>
              </a:ext>
            </a:extLst>
          </p:cNvPr>
          <p:cNvSpPr txBox="1"/>
          <p:nvPr/>
        </p:nvSpPr>
        <p:spPr>
          <a:xfrm>
            <a:off x="9941943" y="8420100"/>
            <a:ext cx="5562600" cy="707886"/>
          </a:xfrm>
          <a:prstGeom prst="rect">
            <a:avLst/>
          </a:prstGeom>
          <a:solidFill>
            <a:schemeClr val="bg2">
              <a:lumMod val="90000"/>
            </a:schemeClr>
          </a:solidFill>
        </p:spPr>
        <p:txBody>
          <a:bodyPr wrap="square" rtlCol="0">
            <a:spAutoFit/>
          </a:bodyPr>
          <a:lstStyle/>
          <a:p>
            <a:r>
              <a:rPr lang="en-US" altLang="zh-TW" sz="4000" dirty="0">
                <a:effectLst/>
                <a:latin typeface="新細明體" panose="02020500000000000000" pitchFamily="18" charset="-120"/>
                <a:cs typeface="Times New Roman" panose="02020603050405020304" pitchFamily="18" charset="0"/>
              </a:rPr>
              <a:t>4.</a:t>
            </a:r>
            <a:r>
              <a:rPr lang="zh-TW" altLang="en-US" sz="4000" dirty="0">
                <a:effectLst/>
                <a:latin typeface="新細明體" panose="02020500000000000000" pitchFamily="18" charset="-120"/>
                <a:cs typeface="Times New Roman" panose="02020603050405020304" pitchFamily="18" charset="0"/>
              </a:rPr>
              <a:t> </a:t>
            </a:r>
            <a:r>
              <a:rPr lang="zh-TW" altLang="zh-TW" sz="4000" dirty="0">
                <a:effectLst/>
                <a:ea typeface="新細明體" panose="02020500000000000000" pitchFamily="18" charset="-120"/>
                <a:cs typeface="Times New Roman" panose="02020603050405020304" pitchFamily="18" charset="0"/>
              </a:rPr>
              <a:t>產品市場延伸綜效</a:t>
            </a:r>
            <a:endParaRPr lang="zh-TW" altLang="en-US" sz="4000" dirty="0"/>
          </a:p>
        </p:txBody>
      </p:sp>
    </p:spTree>
    <p:extLst>
      <p:ext uri="{BB962C8B-B14F-4D97-AF65-F5344CB8AC3E}">
        <p14:creationId xmlns:p14="http://schemas.microsoft.com/office/powerpoint/2010/main" val="22021090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grpSp>
        <p:nvGrpSpPr>
          <p:cNvPr id="36" name="群組 35">
            <a:extLst>
              <a:ext uri="{FF2B5EF4-FFF2-40B4-BE49-F238E27FC236}">
                <a16:creationId xmlns:a16="http://schemas.microsoft.com/office/drawing/2014/main" id="{65E55A54-E07A-8D13-6280-CED21F153F33}"/>
              </a:ext>
            </a:extLst>
          </p:cNvPr>
          <p:cNvGrpSpPr/>
          <p:nvPr/>
        </p:nvGrpSpPr>
        <p:grpSpPr>
          <a:xfrm>
            <a:off x="306452" y="574764"/>
            <a:ext cx="4913248" cy="1107996"/>
            <a:chOff x="457200" y="432759"/>
            <a:chExt cx="4913248" cy="1107996"/>
          </a:xfrm>
        </p:grpSpPr>
        <p:sp>
          <p:nvSpPr>
            <p:cNvPr id="33" name="橢圓 32">
              <a:extLst>
                <a:ext uri="{FF2B5EF4-FFF2-40B4-BE49-F238E27FC236}">
                  <a16:creationId xmlns:a16="http://schemas.microsoft.com/office/drawing/2014/main" id="{FA876F4E-E20B-2D39-1873-8CC5E91ED90E}"/>
                </a:ext>
              </a:extLst>
            </p:cNvPr>
            <p:cNvSpPr/>
            <p:nvPr/>
          </p:nvSpPr>
          <p:spPr>
            <a:xfrm>
              <a:off x="457200" y="820431"/>
              <a:ext cx="533400" cy="527742"/>
            </a:xfrm>
            <a:prstGeom prst="ellipse">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文字方塊 33">
              <a:extLst>
                <a:ext uri="{FF2B5EF4-FFF2-40B4-BE49-F238E27FC236}">
                  <a16:creationId xmlns:a16="http://schemas.microsoft.com/office/drawing/2014/main" id="{56B036F5-9E0B-FDD3-7093-621297776EF5}"/>
                </a:ext>
              </a:extLst>
            </p:cNvPr>
            <p:cNvSpPr txBox="1"/>
            <p:nvPr/>
          </p:nvSpPr>
          <p:spPr>
            <a:xfrm>
              <a:off x="1331848" y="432759"/>
              <a:ext cx="4038600" cy="1107996"/>
            </a:xfrm>
            <a:prstGeom prst="rect">
              <a:avLst/>
            </a:prstGeom>
            <a:noFill/>
          </p:spPr>
          <p:txBody>
            <a:bodyPr wrap="square" rtlCol="0">
              <a:spAutoFit/>
            </a:bodyPr>
            <a:lstStyle/>
            <a:p>
              <a:r>
                <a:rPr lang="zh-TW" altLang="en-US" sz="6600" dirty="0"/>
                <a:t>研究問題</a:t>
              </a:r>
            </a:p>
          </p:txBody>
        </p:sp>
      </p:grpSp>
      <p:sp>
        <p:nvSpPr>
          <p:cNvPr id="35" name="AutoShape 4">
            <a:extLst>
              <a:ext uri="{FF2B5EF4-FFF2-40B4-BE49-F238E27FC236}">
                <a16:creationId xmlns:a16="http://schemas.microsoft.com/office/drawing/2014/main" id="{D2302558-1A9A-7675-3561-2CA8356138A1}"/>
              </a:ext>
            </a:extLst>
          </p:cNvPr>
          <p:cNvSpPr/>
          <p:nvPr/>
        </p:nvSpPr>
        <p:spPr>
          <a:xfrm>
            <a:off x="1181100" y="1714500"/>
            <a:ext cx="4038600" cy="0"/>
          </a:xfrm>
          <a:prstGeom prst="line">
            <a:avLst/>
          </a:prstGeom>
          <a:ln w="38100" cap="flat">
            <a:solidFill>
              <a:srgbClr val="967D55"/>
            </a:solidFill>
            <a:prstDash val="solid"/>
            <a:headEnd type="none" w="sm" len="sm"/>
            <a:tailEnd type="none" w="sm" len="sm"/>
          </a:ln>
        </p:spPr>
        <p:txBody>
          <a:bodyPr/>
          <a:lstStyle/>
          <a:p>
            <a:endParaRPr lang="zh-TW" altLang="en-US" dirty="0"/>
          </a:p>
        </p:txBody>
      </p:sp>
      <p:sp>
        <p:nvSpPr>
          <p:cNvPr id="37" name="矩形 36">
            <a:extLst>
              <a:ext uri="{FF2B5EF4-FFF2-40B4-BE49-F238E27FC236}">
                <a16:creationId xmlns:a16="http://schemas.microsoft.com/office/drawing/2014/main" id="{7E3E218D-B1E2-233E-CB93-4484D5928AB2}"/>
              </a:ext>
            </a:extLst>
          </p:cNvPr>
          <p:cNvSpPr/>
          <p:nvPr/>
        </p:nvSpPr>
        <p:spPr>
          <a:xfrm>
            <a:off x="17977954" y="719"/>
            <a:ext cx="310047" cy="1028628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EC7AB843-83E3-0A1C-BAA2-1E6C045C58CE}"/>
              </a:ext>
            </a:extLst>
          </p:cNvPr>
          <p:cNvSpPr txBox="1"/>
          <p:nvPr/>
        </p:nvSpPr>
        <p:spPr>
          <a:xfrm>
            <a:off x="5337074" y="2155609"/>
            <a:ext cx="5859600" cy="830997"/>
          </a:xfrm>
          <a:prstGeom prst="rect">
            <a:avLst/>
          </a:prstGeom>
          <a:solidFill>
            <a:srgbClr val="E6E0EC"/>
          </a:solidFill>
        </p:spPr>
        <p:txBody>
          <a:bodyPr wrap="square" rtlCol="0">
            <a:spAutoFit/>
          </a:bodyPr>
          <a:lstStyle/>
          <a:p>
            <a:r>
              <a:rPr lang="zh-TW" altLang="zh-TW" sz="4800" b="1" kern="100" dirty="0">
                <a:effectLst/>
                <a:latin typeface="Aptos" panose="020B0004020202020204" pitchFamily="34" charset="0"/>
                <a:ea typeface="新細明體" panose="02020500000000000000" pitchFamily="18" charset="-120"/>
                <a:cs typeface="Times New Roman" panose="02020603050405020304" pitchFamily="18" charset="0"/>
              </a:rPr>
              <a:t>使用者端的依賴建構</a:t>
            </a:r>
          </a:p>
        </p:txBody>
      </p:sp>
      <p:sp>
        <p:nvSpPr>
          <p:cNvPr id="3" name="文字方塊 2">
            <a:extLst>
              <a:ext uri="{FF2B5EF4-FFF2-40B4-BE49-F238E27FC236}">
                <a16:creationId xmlns:a16="http://schemas.microsoft.com/office/drawing/2014/main" id="{3C042446-06F3-F2B9-9595-57BCE47D1B83}"/>
              </a:ext>
            </a:extLst>
          </p:cNvPr>
          <p:cNvSpPr txBox="1"/>
          <p:nvPr/>
        </p:nvSpPr>
        <p:spPr>
          <a:xfrm>
            <a:off x="1181100" y="3848100"/>
            <a:ext cx="15582900" cy="3677482"/>
          </a:xfrm>
          <a:prstGeom prst="rect">
            <a:avLst/>
          </a:prstGeom>
          <a:noFill/>
        </p:spPr>
        <p:txBody>
          <a:bodyPr wrap="square" rtlCol="0">
            <a:spAutoFit/>
          </a:bodyPr>
          <a:lstStyle/>
          <a:p>
            <a:pPr marL="609600" algn="just">
              <a:lnSpc>
                <a:spcPct val="150000"/>
              </a:lnSpc>
            </a:pPr>
            <a:r>
              <a:rPr lang="zh-TW" altLang="zh-TW" sz="4000" kern="100" dirty="0">
                <a:effectLst/>
                <a:latin typeface="+mn-ea"/>
                <a:cs typeface="Times New Roman" panose="02020603050405020304" pitchFamily="18" charset="0"/>
              </a:rPr>
              <a:t>學者則指出，通路經營應該由使用者端的需求探索出發，才能在數位時代有效提高使用者依賴程度並創造差異化服務。路徑依賴強調有跡可尋的經驗與知識累積，進而形塑某種社會記憶（</a:t>
            </a:r>
            <a:r>
              <a:rPr lang="en-US" altLang="zh-TW" sz="4000" kern="100" dirty="0">
                <a:effectLst/>
                <a:latin typeface="+mn-ea"/>
                <a:cs typeface="Times New Roman" panose="02020603050405020304" pitchFamily="18" charset="0"/>
              </a:rPr>
              <a:t>social memory</a:t>
            </a:r>
            <a:r>
              <a:rPr lang="zh-TW" altLang="zh-TW" sz="4000" kern="100" dirty="0">
                <a:effectLst/>
                <a:latin typeface="+mn-ea"/>
                <a:cs typeface="Times New Roman" panose="02020603050405020304" pitchFamily="18" charset="0"/>
              </a:rPr>
              <a:t>）。</a:t>
            </a:r>
          </a:p>
        </p:txBody>
      </p:sp>
    </p:spTree>
    <p:extLst>
      <p:ext uri="{BB962C8B-B14F-4D97-AF65-F5344CB8AC3E}">
        <p14:creationId xmlns:p14="http://schemas.microsoft.com/office/powerpoint/2010/main" val="21067614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grpSp>
        <p:nvGrpSpPr>
          <p:cNvPr id="36" name="群組 35">
            <a:extLst>
              <a:ext uri="{FF2B5EF4-FFF2-40B4-BE49-F238E27FC236}">
                <a16:creationId xmlns:a16="http://schemas.microsoft.com/office/drawing/2014/main" id="{65E55A54-E07A-8D13-6280-CED21F153F33}"/>
              </a:ext>
            </a:extLst>
          </p:cNvPr>
          <p:cNvGrpSpPr/>
          <p:nvPr/>
        </p:nvGrpSpPr>
        <p:grpSpPr>
          <a:xfrm>
            <a:off x="306452" y="574764"/>
            <a:ext cx="4913248" cy="1107996"/>
            <a:chOff x="457200" y="432759"/>
            <a:chExt cx="4913248" cy="1107996"/>
          </a:xfrm>
        </p:grpSpPr>
        <p:sp>
          <p:nvSpPr>
            <p:cNvPr id="33" name="橢圓 32">
              <a:extLst>
                <a:ext uri="{FF2B5EF4-FFF2-40B4-BE49-F238E27FC236}">
                  <a16:creationId xmlns:a16="http://schemas.microsoft.com/office/drawing/2014/main" id="{FA876F4E-E20B-2D39-1873-8CC5E91ED90E}"/>
                </a:ext>
              </a:extLst>
            </p:cNvPr>
            <p:cNvSpPr/>
            <p:nvPr/>
          </p:nvSpPr>
          <p:spPr>
            <a:xfrm>
              <a:off x="457200" y="820431"/>
              <a:ext cx="533400" cy="527742"/>
            </a:xfrm>
            <a:prstGeom prst="ellipse">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文字方塊 33">
              <a:extLst>
                <a:ext uri="{FF2B5EF4-FFF2-40B4-BE49-F238E27FC236}">
                  <a16:creationId xmlns:a16="http://schemas.microsoft.com/office/drawing/2014/main" id="{56B036F5-9E0B-FDD3-7093-621297776EF5}"/>
                </a:ext>
              </a:extLst>
            </p:cNvPr>
            <p:cNvSpPr txBox="1"/>
            <p:nvPr/>
          </p:nvSpPr>
          <p:spPr>
            <a:xfrm>
              <a:off x="1331848" y="432759"/>
              <a:ext cx="4038600" cy="1107996"/>
            </a:xfrm>
            <a:prstGeom prst="rect">
              <a:avLst/>
            </a:prstGeom>
            <a:noFill/>
          </p:spPr>
          <p:txBody>
            <a:bodyPr wrap="square" rtlCol="0">
              <a:spAutoFit/>
            </a:bodyPr>
            <a:lstStyle/>
            <a:p>
              <a:r>
                <a:rPr lang="zh-TW" altLang="en-US" sz="6600" dirty="0"/>
                <a:t>研究問題</a:t>
              </a:r>
            </a:p>
          </p:txBody>
        </p:sp>
      </p:grpSp>
      <p:sp>
        <p:nvSpPr>
          <p:cNvPr id="35" name="AutoShape 4">
            <a:extLst>
              <a:ext uri="{FF2B5EF4-FFF2-40B4-BE49-F238E27FC236}">
                <a16:creationId xmlns:a16="http://schemas.microsoft.com/office/drawing/2014/main" id="{D2302558-1A9A-7675-3561-2CA8356138A1}"/>
              </a:ext>
            </a:extLst>
          </p:cNvPr>
          <p:cNvSpPr/>
          <p:nvPr/>
        </p:nvSpPr>
        <p:spPr>
          <a:xfrm>
            <a:off x="1181100" y="1714500"/>
            <a:ext cx="4038600" cy="0"/>
          </a:xfrm>
          <a:prstGeom prst="line">
            <a:avLst/>
          </a:prstGeom>
          <a:ln w="38100" cap="flat">
            <a:solidFill>
              <a:srgbClr val="967D55"/>
            </a:solidFill>
            <a:prstDash val="solid"/>
            <a:headEnd type="none" w="sm" len="sm"/>
            <a:tailEnd type="none" w="sm" len="sm"/>
          </a:ln>
        </p:spPr>
        <p:txBody>
          <a:bodyPr/>
          <a:lstStyle/>
          <a:p>
            <a:endParaRPr lang="zh-TW" altLang="en-US" dirty="0"/>
          </a:p>
        </p:txBody>
      </p:sp>
      <p:sp>
        <p:nvSpPr>
          <p:cNvPr id="37" name="矩形 36">
            <a:extLst>
              <a:ext uri="{FF2B5EF4-FFF2-40B4-BE49-F238E27FC236}">
                <a16:creationId xmlns:a16="http://schemas.microsoft.com/office/drawing/2014/main" id="{7E3E218D-B1E2-233E-CB93-4484D5928AB2}"/>
              </a:ext>
            </a:extLst>
          </p:cNvPr>
          <p:cNvSpPr/>
          <p:nvPr/>
        </p:nvSpPr>
        <p:spPr>
          <a:xfrm>
            <a:off x="17977954" y="719"/>
            <a:ext cx="310047" cy="1028628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EC7AB843-83E3-0A1C-BAA2-1E6C045C58CE}"/>
              </a:ext>
            </a:extLst>
          </p:cNvPr>
          <p:cNvSpPr txBox="1"/>
          <p:nvPr/>
        </p:nvSpPr>
        <p:spPr>
          <a:xfrm>
            <a:off x="5337074" y="2155609"/>
            <a:ext cx="5859600" cy="830997"/>
          </a:xfrm>
          <a:prstGeom prst="rect">
            <a:avLst/>
          </a:prstGeom>
          <a:solidFill>
            <a:srgbClr val="E6E0EC"/>
          </a:solidFill>
        </p:spPr>
        <p:txBody>
          <a:bodyPr wrap="square" rtlCol="0">
            <a:spAutoFit/>
          </a:bodyPr>
          <a:lstStyle/>
          <a:p>
            <a:r>
              <a:rPr lang="zh-TW" altLang="zh-TW" sz="4800" b="1" kern="100" dirty="0">
                <a:effectLst/>
                <a:latin typeface="Aptos" panose="020B0004020202020204" pitchFamily="34" charset="0"/>
                <a:ea typeface="新細明體" panose="02020500000000000000" pitchFamily="18" charset="-120"/>
                <a:cs typeface="Times New Roman" panose="02020603050405020304" pitchFamily="18" charset="0"/>
              </a:rPr>
              <a:t>使用者端的依賴建構</a:t>
            </a:r>
          </a:p>
        </p:txBody>
      </p:sp>
      <p:sp>
        <p:nvSpPr>
          <p:cNvPr id="2" name="文字方塊 1">
            <a:extLst>
              <a:ext uri="{FF2B5EF4-FFF2-40B4-BE49-F238E27FC236}">
                <a16:creationId xmlns:a16="http://schemas.microsoft.com/office/drawing/2014/main" id="{9BFC043E-C283-A913-3F6A-BA1AD930D29F}"/>
              </a:ext>
            </a:extLst>
          </p:cNvPr>
          <p:cNvSpPr txBox="1"/>
          <p:nvPr/>
        </p:nvSpPr>
        <p:spPr>
          <a:xfrm>
            <a:off x="1790700" y="4152900"/>
            <a:ext cx="14706600" cy="3677482"/>
          </a:xfrm>
          <a:prstGeom prst="rect">
            <a:avLst/>
          </a:prstGeom>
          <a:noFill/>
        </p:spPr>
        <p:txBody>
          <a:bodyPr wrap="square" rtlCol="0">
            <a:spAutoFit/>
          </a:bodyPr>
          <a:lstStyle/>
          <a:p>
            <a:pPr algn="just">
              <a:lnSpc>
                <a:spcPct val="150000"/>
              </a:lnSpc>
            </a:pPr>
            <a:r>
              <a:rPr lang="zh-TW" altLang="zh-TW" sz="4000" kern="100" dirty="0">
                <a:effectLst/>
                <a:latin typeface="+mn-ea"/>
                <a:cs typeface="Times New Roman" panose="02020603050405020304" pitchFamily="18" charset="0"/>
              </a:rPr>
              <a:t>使用者行為端的路徑依賴特性還可以進一步展現在結構型套牢、經濟型套牢、 政治型套牢、社會心理型套牢（或所謂關係型套牢）等效益上（</a:t>
            </a:r>
            <a:r>
              <a:rPr lang="en-US" altLang="zh-TW" sz="4000" kern="100" dirty="0">
                <a:effectLst/>
                <a:latin typeface="+mn-ea"/>
                <a:cs typeface="Times New Roman" panose="02020603050405020304" pitchFamily="18" charset="0"/>
              </a:rPr>
              <a:t>Barnes et al., 2004</a:t>
            </a:r>
            <a:r>
              <a:rPr lang="zh-TW" altLang="zh-TW" sz="4000" kern="100" dirty="0">
                <a:effectLst/>
                <a:latin typeface="+mn-ea"/>
                <a:cs typeface="Times New Roman" panose="02020603050405020304" pitchFamily="18" charset="0"/>
              </a:rPr>
              <a:t>）。而本研究著重在使用者行為端的</a:t>
            </a:r>
            <a:r>
              <a:rPr lang="zh-TW" altLang="zh-TW" sz="4000" b="1" kern="100" dirty="0">
                <a:effectLst/>
                <a:latin typeface="+mn-ea"/>
                <a:cs typeface="Times New Roman" panose="02020603050405020304" pitchFamily="18" charset="0"/>
              </a:rPr>
              <a:t>經濟型套牢</a:t>
            </a:r>
            <a:r>
              <a:rPr lang="zh-TW" altLang="zh-TW" sz="4000" kern="100" dirty="0">
                <a:effectLst/>
                <a:latin typeface="+mn-ea"/>
                <a:cs typeface="Times New Roman" panose="02020603050405020304" pitchFamily="18" charset="0"/>
              </a:rPr>
              <a:t>與</a:t>
            </a:r>
            <a:r>
              <a:rPr lang="zh-TW" altLang="zh-TW" sz="4000" b="1" kern="100" dirty="0">
                <a:effectLst/>
                <a:latin typeface="+mn-ea"/>
                <a:cs typeface="Times New Roman" panose="02020603050405020304" pitchFamily="18" charset="0"/>
              </a:rPr>
              <a:t>關係型套牢</a:t>
            </a:r>
            <a:r>
              <a:rPr lang="zh-TW" altLang="zh-TW" sz="4000" kern="100" dirty="0">
                <a:effectLst/>
                <a:latin typeface="+mn-ea"/>
                <a:cs typeface="Times New Roman" panose="02020603050405020304" pitchFamily="18" charset="0"/>
              </a:rPr>
              <a:t>的效益探討上</a:t>
            </a:r>
          </a:p>
        </p:txBody>
      </p:sp>
    </p:spTree>
    <p:extLst>
      <p:ext uri="{BB962C8B-B14F-4D97-AF65-F5344CB8AC3E}">
        <p14:creationId xmlns:p14="http://schemas.microsoft.com/office/powerpoint/2010/main" val="8215926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grpSp>
        <p:nvGrpSpPr>
          <p:cNvPr id="36" name="群組 35">
            <a:extLst>
              <a:ext uri="{FF2B5EF4-FFF2-40B4-BE49-F238E27FC236}">
                <a16:creationId xmlns:a16="http://schemas.microsoft.com/office/drawing/2014/main" id="{65E55A54-E07A-8D13-6280-CED21F153F33}"/>
              </a:ext>
            </a:extLst>
          </p:cNvPr>
          <p:cNvGrpSpPr/>
          <p:nvPr/>
        </p:nvGrpSpPr>
        <p:grpSpPr>
          <a:xfrm>
            <a:off x="306452" y="574764"/>
            <a:ext cx="4913248" cy="1107996"/>
            <a:chOff x="457200" y="432759"/>
            <a:chExt cx="4913248" cy="1107996"/>
          </a:xfrm>
        </p:grpSpPr>
        <p:sp>
          <p:nvSpPr>
            <p:cNvPr id="33" name="橢圓 32">
              <a:extLst>
                <a:ext uri="{FF2B5EF4-FFF2-40B4-BE49-F238E27FC236}">
                  <a16:creationId xmlns:a16="http://schemas.microsoft.com/office/drawing/2014/main" id="{FA876F4E-E20B-2D39-1873-8CC5E91ED90E}"/>
                </a:ext>
              </a:extLst>
            </p:cNvPr>
            <p:cNvSpPr/>
            <p:nvPr/>
          </p:nvSpPr>
          <p:spPr>
            <a:xfrm>
              <a:off x="457200" y="820431"/>
              <a:ext cx="533400" cy="527742"/>
            </a:xfrm>
            <a:prstGeom prst="ellipse">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文字方塊 33">
              <a:extLst>
                <a:ext uri="{FF2B5EF4-FFF2-40B4-BE49-F238E27FC236}">
                  <a16:creationId xmlns:a16="http://schemas.microsoft.com/office/drawing/2014/main" id="{56B036F5-9E0B-FDD3-7093-621297776EF5}"/>
                </a:ext>
              </a:extLst>
            </p:cNvPr>
            <p:cNvSpPr txBox="1"/>
            <p:nvPr/>
          </p:nvSpPr>
          <p:spPr>
            <a:xfrm>
              <a:off x="1331848" y="432759"/>
              <a:ext cx="4038600" cy="1107996"/>
            </a:xfrm>
            <a:prstGeom prst="rect">
              <a:avLst/>
            </a:prstGeom>
            <a:noFill/>
          </p:spPr>
          <p:txBody>
            <a:bodyPr wrap="square" rtlCol="0">
              <a:spAutoFit/>
            </a:bodyPr>
            <a:lstStyle/>
            <a:p>
              <a:r>
                <a:rPr lang="zh-TW" altLang="en-US" sz="6600" dirty="0"/>
                <a:t>研究問題</a:t>
              </a:r>
            </a:p>
          </p:txBody>
        </p:sp>
      </p:grpSp>
      <p:sp>
        <p:nvSpPr>
          <p:cNvPr id="35" name="AutoShape 4">
            <a:extLst>
              <a:ext uri="{FF2B5EF4-FFF2-40B4-BE49-F238E27FC236}">
                <a16:creationId xmlns:a16="http://schemas.microsoft.com/office/drawing/2014/main" id="{D2302558-1A9A-7675-3561-2CA8356138A1}"/>
              </a:ext>
            </a:extLst>
          </p:cNvPr>
          <p:cNvSpPr/>
          <p:nvPr/>
        </p:nvSpPr>
        <p:spPr>
          <a:xfrm>
            <a:off x="1181100" y="1714500"/>
            <a:ext cx="4038600" cy="0"/>
          </a:xfrm>
          <a:prstGeom prst="line">
            <a:avLst/>
          </a:prstGeom>
          <a:ln w="38100" cap="flat">
            <a:solidFill>
              <a:srgbClr val="967D55"/>
            </a:solidFill>
            <a:prstDash val="solid"/>
            <a:headEnd type="none" w="sm" len="sm"/>
            <a:tailEnd type="none" w="sm" len="sm"/>
          </a:ln>
        </p:spPr>
        <p:txBody>
          <a:bodyPr/>
          <a:lstStyle/>
          <a:p>
            <a:endParaRPr lang="zh-TW" altLang="en-US" dirty="0"/>
          </a:p>
        </p:txBody>
      </p:sp>
      <p:sp>
        <p:nvSpPr>
          <p:cNvPr id="37" name="矩形 36">
            <a:extLst>
              <a:ext uri="{FF2B5EF4-FFF2-40B4-BE49-F238E27FC236}">
                <a16:creationId xmlns:a16="http://schemas.microsoft.com/office/drawing/2014/main" id="{7E3E218D-B1E2-233E-CB93-4484D5928AB2}"/>
              </a:ext>
            </a:extLst>
          </p:cNvPr>
          <p:cNvSpPr/>
          <p:nvPr/>
        </p:nvSpPr>
        <p:spPr>
          <a:xfrm>
            <a:off x="17977954" y="719"/>
            <a:ext cx="310047" cy="1028628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EC7AB843-83E3-0A1C-BAA2-1E6C045C58CE}"/>
              </a:ext>
            </a:extLst>
          </p:cNvPr>
          <p:cNvSpPr txBox="1"/>
          <p:nvPr/>
        </p:nvSpPr>
        <p:spPr>
          <a:xfrm>
            <a:off x="5337074" y="2155609"/>
            <a:ext cx="5859600" cy="830997"/>
          </a:xfrm>
          <a:prstGeom prst="rect">
            <a:avLst/>
          </a:prstGeom>
          <a:solidFill>
            <a:srgbClr val="E6E0EC"/>
          </a:solidFill>
        </p:spPr>
        <p:txBody>
          <a:bodyPr wrap="square" rtlCol="0">
            <a:spAutoFit/>
          </a:bodyPr>
          <a:lstStyle/>
          <a:p>
            <a:r>
              <a:rPr lang="zh-TW" altLang="zh-TW" sz="4800" b="1" kern="100" dirty="0">
                <a:effectLst/>
                <a:latin typeface="Aptos" panose="020B0004020202020204" pitchFamily="34" charset="0"/>
                <a:ea typeface="新細明體" panose="02020500000000000000" pitchFamily="18" charset="-120"/>
                <a:cs typeface="Times New Roman" panose="02020603050405020304" pitchFamily="18" charset="0"/>
              </a:rPr>
              <a:t>使用者端的依賴建構</a:t>
            </a:r>
          </a:p>
        </p:txBody>
      </p:sp>
      <p:sp>
        <p:nvSpPr>
          <p:cNvPr id="5" name="文字方塊 4">
            <a:extLst>
              <a:ext uri="{FF2B5EF4-FFF2-40B4-BE49-F238E27FC236}">
                <a16:creationId xmlns:a16="http://schemas.microsoft.com/office/drawing/2014/main" id="{27FBA56C-FEB8-B493-361A-FB864D65A703}"/>
              </a:ext>
            </a:extLst>
          </p:cNvPr>
          <p:cNvSpPr txBox="1"/>
          <p:nvPr/>
        </p:nvSpPr>
        <p:spPr>
          <a:xfrm>
            <a:off x="951674" y="4533900"/>
            <a:ext cx="7315200" cy="2754152"/>
          </a:xfrm>
          <a:prstGeom prst="rect">
            <a:avLst/>
          </a:prstGeom>
          <a:noFill/>
        </p:spPr>
        <p:txBody>
          <a:bodyPr wrap="square" rtlCol="0">
            <a:spAutoFit/>
          </a:bodyPr>
          <a:lstStyle/>
          <a:p>
            <a:pPr marL="609600" algn="just">
              <a:lnSpc>
                <a:spcPct val="150000"/>
              </a:lnSpc>
            </a:pPr>
            <a:r>
              <a:rPr lang="zh-TW" altLang="en-US" sz="4000" kern="100" dirty="0">
                <a:effectLst/>
                <a:latin typeface="+mn-ea"/>
                <a:cs typeface="Times New Roman" panose="02020603050405020304" pitchFamily="18" charset="0"/>
              </a:rPr>
              <a:t>      </a:t>
            </a:r>
            <a:r>
              <a:rPr lang="zh-TW" altLang="zh-TW" sz="4000" b="1" kern="100" dirty="0">
                <a:effectLst/>
                <a:latin typeface="+mn-ea"/>
                <a:cs typeface="Times New Roman" panose="02020603050405020304" pitchFamily="18" charset="0"/>
              </a:rPr>
              <a:t>經濟型套牢的做法：</a:t>
            </a:r>
          </a:p>
          <a:p>
            <a:pPr marL="342900" lvl="0" indent="-342900" algn="just">
              <a:lnSpc>
                <a:spcPct val="150000"/>
              </a:lnSpc>
              <a:buFont typeface="+mj-lt"/>
              <a:buAutoNum type="arabicPeriod"/>
            </a:pPr>
            <a:r>
              <a:rPr lang="zh-TW" altLang="en-US" sz="4000" kern="100" dirty="0">
                <a:effectLst/>
                <a:latin typeface="+mn-ea"/>
                <a:cs typeface="Times New Roman" panose="02020603050405020304" pitchFamily="18" charset="0"/>
              </a:rPr>
              <a:t> </a:t>
            </a:r>
            <a:r>
              <a:rPr lang="zh-TW" altLang="zh-TW" sz="4000" kern="100" dirty="0">
                <a:effectLst/>
                <a:latin typeface="+mn-ea"/>
                <a:cs typeface="Times New Roman" panose="02020603050405020304" pitchFamily="18" charset="0"/>
              </a:rPr>
              <a:t>主流設計，形塑網絡效益</a:t>
            </a:r>
            <a:endParaRPr lang="en-US" altLang="zh-TW" sz="4000" kern="100" dirty="0">
              <a:effectLst/>
              <a:latin typeface="+mn-ea"/>
              <a:cs typeface="Times New Roman" panose="02020603050405020304" pitchFamily="18" charset="0"/>
            </a:endParaRPr>
          </a:p>
          <a:p>
            <a:pPr marL="342900" lvl="0" indent="-342900" algn="just">
              <a:lnSpc>
                <a:spcPct val="150000"/>
              </a:lnSpc>
              <a:buFont typeface="+mj-lt"/>
              <a:buAutoNum type="arabicPeriod"/>
            </a:pPr>
            <a:r>
              <a:rPr lang="zh-TW" altLang="en-US" sz="4000" kern="100" dirty="0">
                <a:effectLst/>
                <a:latin typeface="+mn-ea"/>
                <a:cs typeface="Times New Roman" panose="02020603050405020304" pitchFamily="18" charset="0"/>
              </a:rPr>
              <a:t> </a:t>
            </a:r>
            <a:r>
              <a:rPr lang="zh-TW" altLang="zh-TW" sz="4000" kern="100" dirty="0">
                <a:effectLst/>
                <a:latin typeface="+mn-ea"/>
                <a:cs typeface="Times New Roman" panose="02020603050405020304" pitchFamily="18" charset="0"/>
              </a:rPr>
              <a:t>是專屬設計，提高轉換成本</a:t>
            </a:r>
          </a:p>
        </p:txBody>
      </p:sp>
      <p:sp>
        <p:nvSpPr>
          <p:cNvPr id="6" name="文字方塊 5">
            <a:extLst>
              <a:ext uri="{FF2B5EF4-FFF2-40B4-BE49-F238E27FC236}">
                <a16:creationId xmlns:a16="http://schemas.microsoft.com/office/drawing/2014/main" id="{A7A48148-C2FF-9C5F-DD4D-E0A61AD4D15D}"/>
              </a:ext>
            </a:extLst>
          </p:cNvPr>
          <p:cNvSpPr txBox="1"/>
          <p:nvPr/>
        </p:nvSpPr>
        <p:spPr>
          <a:xfrm>
            <a:off x="10210800" y="4533900"/>
            <a:ext cx="7315200" cy="2856744"/>
          </a:xfrm>
          <a:prstGeom prst="rect">
            <a:avLst/>
          </a:prstGeom>
          <a:noFill/>
        </p:spPr>
        <p:txBody>
          <a:bodyPr wrap="square" rtlCol="0">
            <a:spAutoFit/>
          </a:bodyPr>
          <a:lstStyle/>
          <a:p>
            <a:pPr indent="609600" algn="just">
              <a:lnSpc>
                <a:spcPct val="150000"/>
              </a:lnSpc>
              <a:spcAft>
                <a:spcPts val="800"/>
              </a:spcAft>
            </a:pPr>
            <a:r>
              <a:rPr lang="zh-TW" altLang="zh-TW" sz="4000" b="1" kern="100" dirty="0">
                <a:effectLst/>
                <a:latin typeface="+mn-ea"/>
                <a:cs typeface="Times New Roman" panose="02020603050405020304" pitchFamily="18" charset="0"/>
              </a:rPr>
              <a:t>關係型套牢的做法：</a:t>
            </a:r>
          </a:p>
          <a:p>
            <a:pPr marL="342900" lvl="0" indent="-342900" algn="just">
              <a:lnSpc>
                <a:spcPct val="150000"/>
              </a:lnSpc>
              <a:buFont typeface="+mj-lt"/>
              <a:buAutoNum type="arabicPeriod"/>
            </a:pPr>
            <a:r>
              <a:rPr lang="zh-TW" altLang="en-US" sz="4000" kern="100" dirty="0">
                <a:effectLst/>
                <a:latin typeface="+mn-ea"/>
                <a:cs typeface="Times New Roman" panose="02020603050405020304" pitchFamily="18" charset="0"/>
              </a:rPr>
              <a:t> </a:t>
            </a:r>
            <a:r>
              <a:rPr lang="zh-TW" altLang="zh-TW" sz="4000" kern="100" dirty="0">
                <a:effectLst/>
                <a:latin typeface="+mn-ea"/>
                <a:cs typeface="Times New Roman" panose="02020603050405020304" pitchFamily="18" charset="0"/>
              </a:rPr>
              <a:t>安全交易設計提高信任關係</a:t>
            </a:r>
          </a:p>
          <a:p>
            <a:pPr marL="342900" lvl="0" indent="-342900" algn="just">
              <a:lnSpc>
                <a:spcPct val="150000"/>
              </a:lnSpc>
              <a:spcAft>
                <a:spcPts val="800"/>
              </a:spcAft>
              <a:buFont typeface="+mj-lt"/>
              <a:buAutoNum type="arabicPeriod"/>
            </a:pPr>
            <a:r>
              <a:rPr lang="zh-TW" altLang="en-US" sz="4000" kern="100" dirty="0">
                <a:effectLst/>
                <a:latin typeface="+mn-ea"/>
                <a:cs typeface="Times New Roman" panose="02020603050405020304" pitchFamily="18" charset="0"/>
              </a:rPr>
              <a:t> </a:t>
            </a:r>
            <a:r>
              <a:rPr lang="zh-TW" altLang="zh-TW" sz="4000" kern="100" dirty="0">
                <a:effectLst/>
                <a:latin typeface="+mn-ea"/>
                <a:cs typeface="Times New Roman" panose="02020603050405020304" pitchFamily="18" charset="0"/>
              </a:rPr>
              <a:t>提供客製化服務</a:t>
            </a:r>
          </a:p>
        </p:txBody>
      </p:sp>
    </p:spTree>
    <p:extLst>
      <p:ext uri="{BB962C8B-B14F-4D97-AF65-F5344CB8AC3E}">
        <p14:creationId xmlns:p14="http://schemas.microsoft.com/office/powerpoint/2010/main" val="5630310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sp>
        <p:nvSpPr>
          <p:cNvPr id="14" name="Freeform 4">
            <a:extLst>
              <a:ext uri="{FF2B5EF4-FFF2-40B4-BE49-F238E27FC236}">
                <a16:creationId xmlns:a16="http://schemas.microsoft.com/office/drawing/2014/main" id="{C3DAF9DB-6457-5D01-23F8-7DB923AD0919}"/>
              </a:ext>
            </a:extLst>
          </p:cNvPr>
          <p:cNvSpPr/>
          <p:nvPr/>
        </p:nvSpPr>
        <p:spPr>
          <a:xfrm rot="14136036">
            <a:off x="256575" y="197857"/>
            <a:ext cx="1707206" cy="1591730"/>
          </a:xfrm>
          <a:custGeom>
            <a:avLst/>
            <a:gdLst/>
            <a:ahLst/>
            <a:cxnLst/>
            <a:rect l="l" t="t" r="r" b="b"/>
            <a:pathLst>
              <a:path w="6525553" h="7102643">
                <a:moveTo>
                  <a:pt x="0" y="0"/>
                </a:moveTo>
                <a:lnTo>
                  <a:pt x="6525553" y="0"/>
                </a:lnTo>
                <a:lnTo>
                  <a:pt x="6525553" y="7102643"/>
                </a:lnTo>
                <a:lnTo>
                  <a:pt x="0" y="71026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15" name="Freeform 6">
            <a:extLst>
              <a:ext uri="{FF2B5EF4-FFF2-40B4-BE49-F238E27FC236}">
                <a16:creationId xmlns:a16="http://schemas.microsoft.com/office/drawing/2014/main" id="{D9519B80-DD29-670B-7170-ADED49AC0E17}"/>
              </a:ext>
            </a:extLst>
          </p:cNvPr>
          <p:cNvSpPr/>
          <p:nvPr/>
        </p:nvSpPr>
        <p:spPr>
          <a:xfrm>
            <a:off x="0" y="8719211"/>
            <a:ext cx="4161147" cy="1562098"/>
          </a:xfrm>
          <a:custGeom>
            <a:avLst/>
            <a:gdLst/>
            <a:ahLst/>
            <a:cxnLst/>
            <a:rect l="l" t="t" r="r" b="b"/>
            <a:pathLst>
              <a:path w="10498910" h="5043325">
                <a:moveTo>
                  <a:pt x="0" y="0"/>
                </a:moveTo>
                <a:lnTo>
                  <a:pt x="10498910" y="0"/>
                </a:lnTo>
                <a:lnTo>
                  <a:pt x="10498910" y="5043324"/>
                </a:lnTo>
                <a:lnTo>
                  <a:pt x="0" y="50433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16" name="Freeform 3">
            <a:extLst>
              <a:ext uri="{FF2B5EF4-FFF2-40B4-BE49-F238E27FC236}">
                <a16:creationId xmlns:a16="http://schemas.microsoft.com/office/drawing/2014/main" id="{FB859127-2264-9053-2ADE-E08F74467AE6}"/>
              </a:ext>
            </a:extLst>
          </p:cNvPr>
          <p:cNvSpPr/>
          <p:nvPr/>
        </p:nvSpPr>
        <p:spPr>
          <a:xfrm rot="-5400000">
            <a:off x="16223053" y="8199048"/>
            <a:ext cx="1409698" cy="2766204"/>
          </a:xfrm>
          <a:custGeom>
            <a:avLst/>
            <a:gdLst/>
            <a:ahLst/>
            <a:cxnLst/>
            <a:rect l="l" t="t" r="r" b="b"/>
            <a:pathLst>
              <a:path w="7256937" h="6987210">
                <a:moveTo>
                  <a:pt x="0" y="0"/>
                </a:moveTo>
                <a:lnTo>
                  <a:pt x="7256936" y="0"/>
                </a:lnTo>
                <a:lnTo>
                  <a:pt x="7256936" y="6987210"/>
                </a:lnTo>
                <a:lnTo>
                  <a:pt x="0" y="6987210"/>
                </a:lnTo>
                <a:lnTo>
                  <a:pt x="0" y="0"/>
                </a:lnTo>
                <a:close/>
              </a:path>
            </a:pathLst>
          </a:custGeom>
          <a:blipFill>
            <a:blip r:embed="rId6">
              <a:extLst>
                <a:ext uri="{96DAC541-7B7A-43D3-8B79-37D633B846F1}">
                  <asvg:svgBlip xmlns:asvg="http://schemas.microsoft.com/office/drawing/2016/SVG/main" r:embed="rId7"/>
                </a:ext>
              </a:extLst>
            </a:blip>
            <a:stretch>
              <a:fillRect l="-39398" t="1104" b="-1"/>
            </a:stretch>
          </a:blipFill>
        </p:spPr>
        <p:txBody>
          <a:bodyPr/>
          <a:lstStyle/>
          <a:p>
            <a:endParaRPr lang="zh-TW" altLang="en-US"/>
          </a:p>
        </p:txBody>
      </p:sp>
      <p:grpSp>
        <p:nvGrpSpPr>
          <p:cNvPr id="24" name="群組 23">
            <a:extLst>
              <a:ext uri="{FF2B5EF4-FFF2-40B4-BE49-F238E27FC236}">
                <a16:creationId xmlns:a16="http://schemas.microsoft.com/office/drawing/2014/main" id="{4A46D5D5-1AEB-12A1-CAE7-BF48C0787EA8}"/>
              </a:ext>
            </a:extLst>
          </p:cNvPr>
          <p:cNvGrpSpPr/>
          <p:nvPr/>
        </p:nvGrpSpPr>
        <p:grpSpPr>
          <a:xfrm>
            <a:off x="5743759" y="3508364"/>
            <a:ext cx="6800482" cy="2682240"/>
            <a:chOff x="5598931" y="3009900"/>
            <a:chExt cx="6800482" cy="2682240"/>
          </a:xfrm>
        </p:grpSpPr>
        <p:grpSp>
          <p:nvGrpSpPr>
            <p:cNvPr id="18" name="组合 5">
              <a:extLst>
                <a:ext uri="{FF2B5EF4-FFF2-40B4-BE49-F238E27FC236}">
                  <a16:creationId xmlns:a16="http://schemas.microsoft.com/office/drawing/2014/main" id="{1726DAD7-091A-9C0E-CD9C-62346E5B4E89}"/>
                </a:ext>
              </a:extLst>
            </p:cNvPr>
            <p:cNvGrpSpPr/>
            <p:nvPr/>
          </p:nvGrpSpPr>
          <p:grpSpPr>
            <a:xfrm>
              <a:off x="6400800" y="3009900"/>
              <a:ext cx="5196744" cy="609600"/>
              <a:chOff x="5603359" y="2190308"/>
              <a:chExt cx="1996344" cy="405003"/>
            </a:xfrm>
          </p:grpSpPr>
          <p:sp>
            <p:nvSpPr>
              <p:cNvPr id="19" name="文本框 2">
                <a:extLst>
                  <a:ext uri="{FF2B5EF4-FFF2-40B4-BE49-F238E27FC236}">
                    <a16:creationId xmlns:a16="http://schemas.microsoft.com/office/drawing/2014/main" id="{54F25F1D-0DB9-2828-BCB7-503A8CE1861C}"/>
                  </a:ext>
                </a:extLst>
              </p:cNvPr>
              <p:cNvSpPr txBox="1"/>
              <p:nvPr/>
            </p:nvSpPr>
            <p:spPr>
              <a:xfrm>
                <a:off x="5603359" y="2202955"/>
                <a:ext cx="1996344" cy="365760"/>
              </a:xfrm>
              <a:prstGeom prst="rect">
                <a:avLst/>
              </a:prstGeom>
              <a:noFill/>
            </p:spPr>
            <p:txBody>
              <a:bodyPr wrap="square" rtlCol="0">
                <a:noAutofit/>
              </a:bodyPr>
              <a:lstStyle/>
              <a:p>
                <a:pPr algn="dist"/>
                <a:r>
                  <a:rPr kumimoji="1" lang="zh-TW" altLang="zh-TW" sz="3200" dirty="0">
                    <a:solidFill>
                      <a:schemeClr val="tx1">
                        <a:lumMod val="75000"/>
                        <a:lumOff val="25000"/>
                      </a:schemeClr>
                    </a:solidFill>
                    <a:latin typeface="微軟正黑體" panose="020B0604030504040204" pitchFamily="34" charset="-120"/>
                    <a:ea typeface="微軟正黑體" panose="020B0604030504040204" pitchFamily="34" charset="-120"/>
                  </a:rPr>
                  <a:t>PART 0</a:t>
                </a:r>
                <a:r>
                  <a:rPr kumimoji="1" lang="en-US" altLang="zh-TW" sz="3200" dirty="0">
                    <a:solidFill>
                      <a:schemeClr val="tx1">
                        <a:lumMod val="75000"/>
                        <a:lumOff val="25000"/>
                      </a:schemeClr>
                    </a:solidFill>
                    <a:latin typeface="微軟正黑體" panose="020B0604030504040204" pitchFamily="34" charset="-120"/>
                    <a:ea typeface="微軟正黑體" panose="020B0604030504040204" pitchFamily="34" charset="-120"/>
                  </a:rPr>
                  <a:t>3</a:t>
                </a:r>
                <a:endParaRPr kumimoji="1" lang="zh-CN" altLang="en-US" sz="32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cxnSp>
            <p:nvCxnSpPr>
              <p:cNvPr id="20" name="直线连接符 3">
                <a:extLst>
                  <a:ext uri="{FF2B5EF4-FFF2-40B4-BE49-F238E27FC236}">
                    <a16:creationId xmlns:a16="http://schemas.microsoft.com/office/drawing/2014/main" id="{0DFDC473-F4A3-ABC9-9B24-77108097E8CF}"/>
                  </a:ext>
                </a:extLst>
              </p:cNvPr>
              <p:cNvCxnSpPr/>
              <p:nvPr/>
            </p:nvCxnSpPr>
            <p:spPr>
              <a:xfrm>
                <a:off x="5603359" y="2190308"/>
                <a:ext cx="1916897"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线连接符 4">
                <a:extLst>
                  <a:ext uri="{FF2B5EF4-FFF2-40B4-BE49-F238E27FC236}">
                    <a16:creationId xmlns:a16="http://schemas.microsoft.com/office/drawing/2014/main" id="{4E0415D7-DB21-DAE0-C837-8C30F57F1BBF}"/>
                  </a:ext>
                </a:extLst>
              </p:cNvPr>
              <p:cNvCxnSpPr/>
              <p:nvPr/>
            </p:nvCxnSpPr>
            <p:spPr>
              <a:xfrm>
                <a:off x="5603359" y="2595311"/>
                <a:ext cx="1916897"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2" name="文本框 1">
              <a:extLst>
                <a:ext uri="{FF2B5EF4-FFF2-40B4-BE49-F238E27FC236}">
                  <a16:creationId xmlns:a16="http://schemas.microsoft.com/office/drawing/2014/main" id="{75B2BA45-1E3B-A739-05F4-0A26EFA7CAAA}"/>
                </a:ext>
              </a:extLst>
            </p:cNvPr>
            <p:cNvSpPr txBox="1"/>
            <p:nvPr/>
          </p:nvSpPr>
          <p:spPr>
            <a:xfrm>
              <a:off x="5598931" y="4594860"/>
              <a:ext cx="6800482" cy="1097280"/>
            </a:xfrm>
            <a:prstGeom prst="rect">
              <a:avLst/>
            </a:prstGeom>
            <a:noFill/>
          </p:spPr>
          <p:txBody>
            <a:bodyPr wrap="square" rtlCol="0">
              <a:noAutofit/>
            </a:bodyPr>
            <a:lstStyle/>
            <a:p>
              <a:pPr algn="dist"/>
              <a:r>
                <a:rPr kumimoji="1" lang="zh-TW" altLang="en-US" sz="8800" dirty="0">
                  <a:solidFill>
                    <a:schemeClr val="tx1">
                      <a:lumMod val="75000"/>
                      <a:lumOff val="25000"/>
                    </a:schemeClr>
                  </a:solidFill>
                  <a:latin typeface="微軟正黑體" panose="020B0604030504040204" pitchFamily="34" charset="-120"/>
                  <a:ea typeface="微軟正黑體" panose="020B0604030504040204" pitchFamily="34" charset="-120"/>
                </a:rPr>
                <a:t>研究方法</a:t>
              </a:r>
              <a:endParaRPr kumimoji="1" lang="en-US" altLang="zh-CN" sz="88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grpSp>
      <p:sp>
        <p:nvSpPr>
          <p:cNvPr id="23" name="AutoShape 4">
            <a:extLst>
              <a:ext uri="{FF2B5EF4-FFF2-40B4-BE49-F238E27FC236}">
                <a16:creationId xmlns:a16="http://schemas.microsoft.com/office/drawing/2014/main" id="{E628FA16-6B6B-5E4B-2657-33FF65988B0E}"/>
              </a:ext>
            </a:extLst>
          </p:cNvPr>
          <p:cNvSpPr/>
          <p:nvPr/>
        </p:nvSpPr>
        <p:spPr>
          <a:xfrm>
            <a:off x="9780663" y="800100"/>
            <a:ext cx="8507337" cy="0"/>
          </a:xfrm>
          <a:prstGeom prst="line">
            <a:avLst/>
          </a:prstGeom>
          <a:ln w="38100" cap="flat">
            <a:solidFill>
              <a:srgbClr val="967D55"/>
            </a:solidFill>
            <a:prstDash val="solid"/>
            <a:headEnd type="none" w="sm" len="sm"/>
            <a:tailEnd type="none" w="sm" len="sm"/>
          </a:ln>
        </p:spPr>
        <p:txBody>
          <a:bodyPr/>
          <a:lstStyle/>
          <a:p>
            <a:endParaRPr lang="zh-TW" altLang="en-US" dirty="0"/>
          </a:p>
        </p:txBody>
      </p:sp>
    </p:spTree>
    <p:extLst>
      <p:ext uri="{BB962C8B-B14F-4D97-AF65-F5344CB8AC3E}">
        <p14:creationId xmlns:p14="http://schemas.microsoft.com/office/powerpoint/2010/main" val="7821650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sp>
        <p:nvSpPr>
          <p:cNvPr id="2" name="淚滴形 1">
            <a:extLst>
              <a:ext uri="{FF2B5EF4-FFF2-40B4-BE49-F238E27FC236}">
                <a16:creationId xmlns:a16="http://schemas.microsoft.com/office/drawing/2014/main" id="{C9827861-326D-AEBE-0932-4F658C427488}"/>
              </a:ext>
            </a:extLst>
          </p:cNvPr>
          <p:cNvSpPr/>
          <p:nvPr/>
        </p:nvSpPr>
        <p:spPr>
          <a:xfrm>
            <a:off x="16230600" y="0"/>
            <a:ext cx="2114550" cy="1485900"/>
          </a:xfrm>
          <a:prstGeom prst="teardrop">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Freeform 4">
            <a:extLst>
              <a:ext uri="{FF2B5EF4-FFF2-40B4-BE49-F238E27FC236}">
                <a16:creationId xmlns:a16="http://schemas.microsoft.com/office/drawing/2014/main" id="{50DC65AA-142C-3A0D-EDAA-E49B340DD31D}"/>
              </a:ext>
            </a:extLst>
          </p:cNvPr>
          <p:cNvSpPr/>
          <p:nvPr/>
        </p:nvSpPr>
        <p:spPr>
          <a:xfrm>
            <a:off x="15369576" y="8693727"/>
            <a:ext cx="2975574" cy="1593273"/>
          </a:xfrm>
          <a:custGeom>
            <a:avLst/>
            <a:gdLst/>
            <a:ahLst/>
            <a:cxnLst/>
            <a:rect l="l" t="t" r="r" b="b"/>
            <a:pathLst>
              <a:path w="6525553" h="7102643">
                <a:moveTo>
                  <a:pt x="0" y="0"/>
                </a:moveTo>
                <a:lnTo>
                  <a:pt x="6525553" y="0"/>
                </a:lnTo>
                <a:lnTo>
                  <a:pt x="6525553" y="7102643"/>
                </a:lnTo>
                <a:lnTo>
                  <a:pt x="0" y="7102643"/>
                </a:lnTo>
                <a:lnTo>
                  <a:pt x="0" y="0"/>
                </a:lnTo>
                <a:close/>
              </a:path>
            </a:pathLst>
          </a:custGeom>
          <a:blipFill>
            <a:blip r:embed="rId2">
              <a:extLst>
                <a:ext uri="{96DAC541-7B7A-43D3-8B79-37D633B846F1}">
                  <asvg:svgBlip xmlns:asvg="http://schemas.microsoft.com/office/drawing/2016/SVG/main" r:embed="rId3"/>
                </a:ext>
              </a:extLst>
            </a:blip>
            <a:stretch>
              <a:fillRect b="-71124"/>
            </a:stretch>
          </a:blipFill>
        </p:spPr>
        <p:txBody>
          <a:bodyPr/>
          <a:lstStyle/>
          <a:p>
            <a:endParaRPr lang="zh-TW" altLang="en-US"/>
          </a:p>
        </p:txBody>
      </p:sp>
      <p:sp>
        <p:nvSpPr>
          <p:cNvPr id="4" name="文字方塊 3">
            <a:extLst>
              <a:ext uri="{FF2B5EF4-FFF2-40B4-BE49-F238E27FC236}">
                <a16:creationId xmlns:a16="http://schemas.microsoft.com/office/drawing/2014/main" id="{AA6F0DF8-EFB4-A232-E5FC-70735FFC23AB}"/>
              </a:ext>
            </a:extLst>
          </p:cNvPr>
          <p:cNvSpPr txBox="1"/>
          <p:nvPr/>
        </p:nvSpPr>
        <p:spPr>
          <a:xfrm>
            <a:off x="6210300" y="1551271"/>
            <a:ext cx="6781800" cy="923330"/>
          </a:xfrm>
          <a:prstGeom prst="rect">
            <a:avLst/>
          </a:prstGeom>
          <a:noFill/>
        </p:spPr>
        <p:txBody>
          <a:bodyPr wrap="square" rtlCol="0">
            <a:spAutoFit/>
          </a:bodyPr>
          <a:lstStyle/>
          <a:p>
            <a:r>
              <a:rPr lang="zh-TW" altLang="en-US" sz="5400" b="1" u="sng" dirty="0"/>
              <a:t>本研究採質性研究法</a:t>
            </a:r>
          </a:p>
        </p:txBody>
      </p:sp>
      <p:grpSp>
        <p:nvGrpSpPr>
          <p:cNvPr id="7" name="群組 6">
            <a:extLst>
              <a:ext uri="{FF2B5EF4-FFF2-40B4-BE49-F238E27FC236}">
                <a16:creationId xmlns:a16="http://schemas.microsoft.com/office/drawing/2014/main" id="{70649758-2DDA-8D40-3F91-29D3A2DA4F16}"/>
              </a:ext>
            </a:extLst>
          </p:cNvPr>
          <p:cNvGrpSpPr/>
          <p:nvPr/>
        </p:nvGrpSpPr>
        <p:grpSpPr>
          <a:xfrm>
            <a:off x="306452" y="253793"/>
            <a:ext cx="4913248" cy="1107996"/>
            <a:chOff x="457200" y="432759"/>
            <a:chExt cx="4913248" cy="1107996"/>
          </a:xfrm>
        </p:grpSpPr>
        <p:sp>
          <p:nvSpPr>
            <p:cNvPr id="8" name="橢圓 7">
              <a:extLst>
                <a:ext uri="{FF2B5EF4-FFF2-40B4-BE49-F238E27FC236}">
                  <a16:creationId xmlns:a16="http://schemas.microsoft.com/office/drawing/2014/main" id="{8EB20804-050C-1716-3FF8-92584FCF1BB5}"/>
                </a:ext>
              </a:extLst>
            </p:cNvPr>
            <p:cNvSpPr/>
            <p:nvPr/>
          </p:nvSpPr>
          <p:spPr>
            <a:xfrm>
              <a:off x="457200" y="820431"/>
              <a:ext cx="533400" cy="527742"/>
            </a:xfrm>
            <a:prstGeom prst="ellipse">
              <a:avLst/>
            </a:prstGeom>
            <a:solidFill>
              <a:srgbClr val="FCBA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8FA04E05-E8DF-6F2F-F80A-7E18221B5F13}"/>
                </a:ext>
              </a:extLst>
            </p:cNvPr>
            <p:cNvSpPr txBox="1"/>
            <p:nvPr/>
          </p:nvSpPr>
          <p:spPr>
            <a:xfrm>
              <a:off x="1331848" y="432759"/>
              <a:ext cx="4038600" cy="1107996"/>
            </a:xfrm>
            <a:prstGeom prst="rect">
              <a:avLst/>
            </a:prstGeom>
            <a:noFill/>
          </p:spPr>
          <p:txBody>
            <a:bodyPr wrap="square" rtlCol="0">
              <a:spAutoFit/>
            </a:bodyPr>
            <a:lstStyle/>
            <a:p>
              <a:r>
                <a:rPr lang="zh-TW" altLang="en-US" sz="6600" dirty="0"/>
                <a:t>研究方法</a:t>
              </a:r>
            </a:p>
          </p:txBody>
        </p:sp>
      </p:grpSp>
      <p:sp>
        <p:nvSpPr>
          <p:cNvPr id="10" name="AutoShape 4">
            <a:extLst>
              <a:ext uri="{FF2B5EF4-FFF2-40B4-BE49-F238E27FC236}">
                <a16:creationId xmlns:a16="http://schemas.microsoft.com/office/drawing/2014/main" id="{66D378D9-04DD-2FA9-7472-925CAC6BE8D4}"/>
              </a:ext>
            </a:extLst>
          </p:cNvPr>
          <p:cNvSpPr/>
          <p:nvPr/>
        </p:nvSpPr>
        <p:spPr>
          <a:xfrm>
            <a:off x="1004131" y="1432957"/>
            <a:ext cx="4038600" cy="0"/>
          </a:xfrm>
          <a:prstGeom prst="line">
            <a:avLst/>
          </a:prstGeom>
          <a:ln w="38100" cap="flat">
            <a:solidFill>
              <a:srgbClr val="967D55"/>
            </a:solidFill>
            <a:prstDash val="solid"/>
            <a:headEnd type="none" w="sm" len="sm"/>
            <a:tailEnd type="none" w="sm" len="sm"/>
          </a:ln>
        </p:spPr>
        <p:txBody>
          <a:bodyPr/>
          <a:lstStyle/>
          <a:p>
            <a:endParaRPr lang="zh-TW" altLang="en-US" dirty="0"/>
          </a:p>
        </p:txBody>
      </p:sp>
      <p:sp>
        <p:nvSpPr>
          <p:cNvPr id="5" name="等腰三角形 4">
            <a:extLst>
              <a:ext uri="{FF2B5EF4-FFF2-40B4-BE49-F238E27FC236}">
                <a16:creationId xmlns:a16="http://schemas.microsoft.com/office/drawing/2014/main" id="{B581B9A9-0411-F7FF-CC88-F2AC1243DCE4}"/>
              </a:ext>
            </a:extLst>
          </p:cNvPr>
          <p:cNvSpPr/>
          <p:nvPr/>
        </p:nvSpPr>
        <p:spPr>
          <a:xfrm>
            <a:off x="5562600" y="1746239"/>
            <a:ext cx="457200" cy="533394"/>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28AD0C8C-BAE6-E6A3-8EC8-27096AD46964}"/>
              </a:ext>
            </a:extLst>
          </p:cNvPr>
          <p:cNvSpPr txBox="1"/>
          <p:nvPr/>
        </p:nvSpPr>
        <p:spPr>
          <a:xfrm>
            <a:off x="839852" y="3384122"/>
            <a:ext cx="7848600" cy="769441"/>
          </a:xfrm>
          <a:prstGeom prst="rect">
            <a:avLst/>
          </a:prstGeom>
          <a:noFill/>
        </p:spPr>
        <p:txBody>
          <a:bodyPr wrap="square" rtlCol="0">
            <a:spAutoFit/>
          </a:bodyPr>
          <a:lstStyle/>
          <a:p>
            <a:r>
              <a:rPr lang="zh-TW" altLang="en-US" sz="4400" b="1" kern="100" dirty="0">
                <a:solidFill>
                  <a:schemeClr val="bg2">
                    <a:lumMod val="25000"/>
                  </a:schemeClr>
                </a:solidFill>
                <a:effectLst/>
                <a:latin typeface="+mn-ea"/>
                <a:cs typeface="Times New Roman" panose="02020603050405020304" pitchFamily="18" charset="0"/>
              </a:rPr>
              <a:t>一、</a:t>
            </a:r>
            <a:r>
              <a:rPr lang="zh-TW" altLang="zh-TW" sz="4400" b="1" kern="100" dirty="0">
                <a:solidFill>
                  <a:schemeClr val="bg2">
                    <a:lumMod val="25000"/>
                  </a:schemeClr>
                </a:solidFill>
                <a:effectLst/>
                <a:latin typeface="+mn-ea"/>
                <a:cs typeface="Times New Roman" panose="02020603050405020304" pitchFamily="18" charset="0"/>
              </a:rPr>
              <a:t>個案選擇與理論抽樣</a:t>
            </a:r>
          </a:p>
        </p:txBody>
      </p:sp>
      <p:sp>
        <p:nvSpPr>
          <p:cNvPr id="11" name="AutoShape 3">
            <a:extLst>
              <a:ext uri="{FF2B5EF4-FFF2-40B4-BE49-F238E27FC236}">
                <a16:creationId xmlns:a16="http://schemas.microsoft.com/office/drawing/2014/main" id="{4EB27D38-7347-D5EB-9281-44BA489A5AA6}"/>
              </a:ext>
            </a:extLst>
          </p:cNvPr>
          <p:cNvSpPr/>
          <p:nvPr/>
        </p:nvSpPr>
        <p:spPr>
          <a:xfrm>
            <a:off x="1004131" y="2957795"/>
            <a:ext cx="16584537" cy="58659"/>
          </a:xfrm>
          <a:prstGeom prst="line">
            <a:avLst/>
          </a:prstGeom>
          <a:ln w="38100" cap="flat">
            <a:solidFill>
              <a:srgbClr val="967D55"/>
            </a:solidFill>
            <a:prstDash val="solid"/>
            <a:headEnd type="none" w="sm" len="sm"/>
            <a:tailEnd type="none" w="sm" len="sm"/>
          </a:ln>
        </p:spPr>
        <p:txBody>
          <a:bodyPr/>
          <a:lstStyle/>
          <a:p>
            <a:endParaRPr lang="zh-TW" altLang="en-US"/>
          </a:p>
        </p:txBody>
      </p:sp>
      <p:sp>
        <p:nvSpPr>
          <p:cNvPr id="12" name="文字方塊 11">
            <a:extLst>
              <a:ext uri="{FF2B5EF4-FFF2-40B4-BE49-F238E27FC236}">
                <a16:creationId xmlns:a16="http://schemas.microsoft.com/office/drawing/2014/main" id="{BEA5EA4D-E302-DC3A-8BD2-2B67CB6B953A}"/>
              </a:ext>
            </a:extLst>
          </p:cNvPr>
          <p:cNvSpPr txBox="1"/>
          <p:nvPr/>
        </p:nvSpPr>
        <p:spPr>
          <a:xfrm>
            <a:off x="1181100" y="4598969"/>
            <a:ext cx="14502569" cy="707886"/>
          </a:xfrm>
          <a:prstGeom prst="rect">
            <a:avLst/>
          </a:prstGeom>
          <a:noFill/>
        </p:spPr>
        <p:txBody>
          <a:bodyPr wrap="square" rtlCol="0">
            <a:spAutoFit/>
          </a:bodyPr>
          <a:lstStyle/>
          <a:p>
            <a:r>
              <a:rPr lang="en-US" altLang="zh-TW" sz="4000" kern="100" dirty="0">
                <a:effectLst/>
                <a:latin typeface="+mn-ea"/>
                <a:cs typeface="Times New Roman" panose="02020603050405020304" pitchFamily="18" charset="0"/>
              </a:rPr>
              <a:t>‧</a:t>
            </a:r>
            <a:r>
              <a:rPr lang="zh-TW" altLang="zh-TW" sz="4000" kern="100" dirty="0">
                <a:effectLst/>
                <a:latin typeface="+mn-ea"/>
                <a:cs typeface="Times New Roman" panose="02020603050405020304" pitchFamily="18" charset="0"/>
              </a:rPr>
              <a:t>本研究選擇全聯為個案調查對象，主要有以下理論抽樣原則：</a:t>
            </a:r>
          </a:p>
        </p:txBody>
      </p:sp>
      <p:sp>
        <p:nvSpPr>
          <p:cNvPr id="13" name="文字方塊 12">
            <a:extLst>
              <a:ext uri="{FF2B5EF4-FFF2-40B4-BE49-F238E27FC236}">
                <a16:creationId xmlns:a16="http://schemas.microsoft.com/office/drawing/2014/main" id="{FA8B848E-18E0-0CC3-9459-8F4B3AE125CD}"/>
              </a:ext>
            </a:extLst>
          </p:cNvPr>
          <p:cNvSpPr txBox="1"/>
          <p:nvPr/>
        </p:nvSpPr>
        <p:spPr>
          <a:xfrm>
            <a:off x="1447231" y="5636855"/>
            <a:ext cx="15907236" cy="3677482"/>
          </a:xfrm>
          <a:prstGeom prst="rect">
            <a:avLst/>
          </a:prstGeom>
          <a:noFill/>
        </p:spPr>
        <p:txBody>
          <a:bodyPr wrap="square" rtlCol="0">
            <a:spAutoFit/>
          </a:bodyPr>
          <a:lstStyle/>
          <a:p>
            <a:pPr algn="just">
              <a:lnSpc>
                <a:spcPct val="150000"/>
              </a:lnSpc>
            </a:pPr>
            <a:r>
              <a:rPr lang="en-US" altLang="zh-TW" sz="4000" kern="100" dirty="0">
                <a:effectLst/>
                <a:latin typeface="+mn-ea"/>
                <a:cs typeface="Times New Roman" panose="02020603050405020304" pitchFamily="18" charset="0"/>
              </a:rPr>
              <a:t>(</a:t>
            </a:r>
            <a:r>
              <a:rPr lang="zh-TW" altLang="en-US" sz="4000" kern="100" dirty="0">
                <a:effectLst/>
                <a:latin typeface="+mn-ea"/>
                <a:cs typeface="Times New Roman" panose="02020603050405020304" pitchFamily="18" charset="0"/>
              </a:rPr>
              <a:t>一</a:t>
            </a:r>
            <a:r>
              <a:rPr lang="en-US" altLang="zh-TW" sz="4000" kern="100" dirty="0">
                <a:effectLst/>
                <a:latin typeface="+mn-ea"/>
                <a:cs typeface="Times New Roman" panose="02020603050405020304" pitchFamily="18" charset="0"/>
              </a:rPr>
              <a:t>)</a:t>
            </a:r>
            <a:r>
              <a:rPr lang="zh-TW" altLang="en-US" sz="4000" kern="100" dirty="0">
                <a:effectLst/>
                <a:latin typeface="+mn-ea"/>
                <a:cs typeface="Times New Roman" panose="02020603050405020304" pitchFamily="18" charset="0"/>
              </a:rPr>
              <a:t> </a:t>
            </a:r>
            <a:r>
              <a:rPr lang="zh-TW" altLang="zh-TW" sz="4000" kern="100" dirty="0">
                <a:effectLst/>
                <a:latin typeface="+mn-ea"/>
                <a:cs typeface="Times New Roman" panose="02020603050405020304" pitchFamily="18" charset="0"/>
              </a:rPr>
              <a:t>持續導入數位科技：全聯積極改變店格 設計與產品內容，更以數位科技創新服務內容，</a:t>
            </a:r>
            <a:r>
              <a:rPr lang="en-US" altLang="zh-TW" sz="4000" kern="100" dirty="0">
                <a:effectLst/>
                <a:latin typeface="+mn-ea"/>
                <a:cs typeface="Times New Roman" panose="02020603050405020304" pitchFamily="18" charset="0"/>
              </a:rPr>
              <a:t>2019</a:t>
            </a:r>
            <a:r>
              <a:rPr lang="zh-TW" altLang="zh-TW" sz="4000" kern="100" dirty="0">
                <a:effectLst/>
                <a:latin typeface="+mn-ea"/>
                <a:cs typeface="Times New Roman" panose="02020603050405020304" pitchFamily="18" charset="0"/>
              </a:rPr>
              <a:t>年</a:t>
            </a:r>
            <a:r>
              <a:rPr lang="en-US" altLang="zh-TW" sz="4000" kern="100" dirty="0">
                <a:effectLst/>
                <a:latin typeface="+mn-ea"/>
                <a:cs typeface="Times New Roman" panose="02020603050405020304" pitchFamily="18" charset="0"/>
              </a:rPr>
              <a:t>5</a:t>
            </a:r>
            <a:r>
              <a:rPr lang="zh-TW" altLang="zh-TW" sz="4000" kern="100" dirty="0">
                <a:effectLst/>
                <a:latin typeface="+mn-ea"/>
                <a:cs typeface="Times New Roman" panose="02020603050405020304" pitchFamily="18" charset="0"/>
              </a:rPr>
              <a:t>月開啟的</a:t>
            </a:r>
            <a:r>
              <a:rPr lang="en-US" altLang="zh-TW" sz="4000" kern="100" dirty="0">
                <a:effectLst/>
                <a:latin typeface="+mn-ea"/>
                <a:cs typeface="Times New Roman" panose="02020603050405020304" pitchFamily="18" charset="0"/>
              </a:rPr>
              <a:t>PX Pay</a:t>
            </a:r>
            <a:r>
              <a:rPr lang="zh-TW" altLang="zh-TW" sz="4000" kern="100" dirty="0">
                <a:effectLst/>
                <a:latin typeface="+mn-ea"/>
                <a:cs typeface="Times New Roman" panose="02020603050405020304" pitchFamily="18" charset="0"/>
              </a:rPr>
              <a:t>行動支付，上線兩週創下百萬下載紀錄，</a:t>
            </a:r>
            <a:r>
              <a:rPr lang="en-US" altLang="zh-TW" sz="4000" kern="100" dirty="0">
                <a:effectLst/>
                <a:latin typeface="+mn-ea"/>
                <a:cs typeface="Times New Roman" panose="02020603050405020304" pitchFamily="18" charset="0"/>
              </a:rPr>
              <a:t>2019</a:t>
            </a:r>
            <a:r>
              <a:rPr lang="zh-TW" altLang="zh-TW" sz="4000" kern="100" dirty="0">
                <a:effectLst/>
                <a:latin typeface="+mn-ea"/>
                <a:cs typeface="Times New Roman" panose="02020603050405020304" pitchFamily="18" charset="0"/>
              </a:rPr>
              <a:t>年</a:t>
            </a:r>
            <a:r>
              <a:rPr lang="en-US" altLang="zh-TW" sz="4000" kern="100" dirty="0">
                <a:effectLst/>
                <a:latin typeface="+mn-ea"/>
                <a:cs typeface="Times New Roman" panose="02020603050405020304" pitchFamily="18" charset="0"/>
              </a:rPr>
              <a:t>11</a:t>
            </a:r>
            <a:r>
              <a:rPr lang="zh-TW" altLang="zh-TW" sz="4000" kern="100" dirty="0">
                <a:effectLst/>
                <a:latin typeface="+mn-ea"/>
                <a:cs typeface="Times New Roman" panose="02020603050405020304" pitchFamily="18" charset="0"/>
              </a:rPr>
              <a:t>月推出</a:t>
            </a:r>
            <a:r>
              <a:rPr lang="en-US" altLang="zh-TW" sz="4000" kern="100" dirty="0">
                <a:effectLst/>
                <a:latin typeface="+mn-ea"/>
                <a:cs typeface="Times New Roman" panose="02020603050405020304" pitchFamily="18" charset="0"/>
              </a:rPr>
              <a:t>PX Go!</a:t>
            </a:r>
            <a:r>
              <a:rPr lang="zh-TW" altLang="zh-TW" sz="4000" kern="100" dirty="0">
                <a:effectLst/>
                <a:latin typeface="+mn-ea"/>
                <a:cs typeface="Times New Roman" panose="02020603050405020304" pitchFamily="18" charset="0"/>
              </a:rPr>
              <a:t>，以分批取貨、箱購專區、線上預購等服務，將全聯實體店面商品放到數位平台，提供多元服務。</a:t>
            </a:r>
          </a:p>
        </p:txBody>
      </p:sp>
    </p:spTree>
    <p:extLst>
      <p:ext uri="{BB962C8B-B14F-4D97-AF65-F5344CB8AC3E}">
        <p14:creationId xmlns:p14="http://schemas.microsoft.com/office/powerpoint/2010/main" val="6233750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sp>
        <p:nvSpPr>
          <p:cNvPr id="2" name="淚滴形 1">
            <a:extLst>
              <a:ext uri="{FF2B5EF4-FFF2-40B4-BE49-F238E27FC236}">
                <a16:creationId xmlns:a16="http://schemas.microsoft.com/office/drawing/2014/main" id="{C9827861-326D-AEBE-0932-4F658C427488}"/>
              </a:ext>
            </a:extLst>
          </p:cNvPr>
          <p:cNvSpPr/>
          <p:nvPr/>
        </p:nvSpPr>
        <p:spPr>
          <a:xfrm>
            <a:off x="16230600" y="0"/>
            <a:ext cx="2114550" cy="1485900"/>
          </a:xfrm>
          <a:prstGeom prst="teardrop">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Freeform 4">
            <a:extLst>
              <a:ext uri="{FF2B5EF4-FFF2-40B4-BE49-F238E27FC236}">
                <a16:creationId xmlns:a16="http://schemas.microsoft.com/office/drawing/2014/main" id="{50DC65AA-142C-3A0D-EDAA-E49B340DD31D}"/>
              </a:ext>
            </a:extLst>
          </p:cNvPr>
          <p:cNvSpPr/>
          <p:nvPr/>
        </p:nvSpPr>
        <p:spPr>
          <a:xfrm>
            <a:off x="15369576" y="8693727"/>
            <a:ext cx="2975574" cy="1593273"/>
          </a:xfrm>
          <a:custGeom>
            <a:avLst/>
            <a:gdLst/>
            <a:ahLst/>
            <a:cxnLst/>
            <a:rect l="l" t="t" r="r" b="b"/>
            <a:pathLst>
              <a:path w="6525553" h="7102643">
                <a:moveTo>
                  <a:pt x="0" y="0"/>
                </a:moveTo>
                <a:lnTo>
                  <a:pt x="6525553" y="0"/>
                </a:lnTo>
                <a:lnTo>
                  <a:pt x="6525553" y="7102643"/>
                </a:lnTo>
                <a:lnTo>
                  <a:pt x="0" y="7102643"/>
                </a:lnTo>
                <a:lnTo>
                  <a:pt x="0" y="0"/>
                </a:lnTo>
                <a:close/>
              </a:path>
            </a:pathLst>
          </a:custGeom>
          <a:blipFill>
            <a:blip r:embed="rId2">
              <a:extLst>
                <a:ext uri="{96DAC541-7B7A-43D3-8B79-37D633B846F1}">
                  <asvg:svgBlip xmlns:asvg="http://schemas.microsoft.com/office/drawing/2016/SVG/main" r:embed="rId3"/>
                </a:ext>
              </a:extLst>
            </a:blip>
            <a:stretch>
              <a:fillRect b="-71124"/>
            </a:stretch>
          </a:blipFill>
        </p:spPr>
        <p:txBody>
          <a:bodyPr/>
          <a:lstStyle/>
          <a:p>
            <a:endParaRPr lang="zh-TW" altLang="en-US"/>
          </a:p>
        </p:txBody>
      </p:sp>
      <p:grpSp>
        <p:nvGrpSpPr>
          <p:cNvPr id="7" name="群組 6">
            <a:extLst>
              <a:ext uri="{FF2B5EF4-FFF2-40B4-BE49-F238E27FC236}">
                <a16:creationId xmlns:a16="http://schemas.microsoft.com/office/drawing/2014/main" id="{70649758-2DDA-8D40-3F91-29D3A2DA4F16}"/>
              </a:ext>
            </a:extLst>
          </p:cNvPr>
          <p:cNvGrpSpPr/>
          <p:nvPr/>
        </p:nvGrpSpPr>
        <p:grpSpPr>
          <a:xfrm>
            <a:off x="306452" y="253793"/>
            <a:ext cx="4913248" cy="1107996"/>
            <a:chOff x="457200" y="432759"/>
            <a:chExt cx="4913248" cy="1107996"/>
          </a:xfrm>
        </p:grpSpPr>
        <p:sp>
          <p:nvSpPr>
            <p:cNvPr id="8" name="橢圓 7">
              <a:extLst>
                <a:ext uri="{FF2B5EF4-FFF2-40B4-BE49-F238E27FC236}">
                  <a16:creationId xmlns:a16="http://schemas.microsoft.com/office/drawing/2014/main" id="{8EB20804-050C-1716-3FF8-92584FCF1BB5}"/>
                </a:ext>
              </a:extLst>
            </p:cNvPr>
            <p:cNvSpPr/>
            <p:nvPr/>
          </p:nvSpPr>
          <p:spPr>
            <a:xfrm>
              <a:off x="457200" y="820431"/>
              <a:ext cx="533400" cy="527742"/>
            </a:xfrm>
            <a:prstGeom prst="ellipse">
              <a:avLst/>
            </a:prstGeom>
            <a:solidFill>
              <a:srgbClr val="FCBA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8FA04E05-E8DF-6F2F-F80A-7E18221B5F13}"/>
                </a:ext>
              </a:extLst>
            </p:cNvPr>
            <p:cNvSpPr txBox="1"/>
            <p:nvPr/>
          </p:nvSpPr>
          <p:spPr>
            <a:xfrm>
              <a:off x="1331848" y="432759"/>
              <a:ext cx="4038600" cy="1107996"/>
            </a:xfrm>
            <a:prstGeom prst="rect">
              <a:avLst/>
            </a:prstGeom>
            <a:noFill/>
          </p:spPr>
          <p:txBody>
            <a:bodyPr wrap="square" rtlCol="0">
              <a:spAutoFit/>
            </a:bodyPr>
            <a:lstStyle/>
            <a:p>
              <a:r>
                <a:rPr lang="zh-TW" altLang="en-US" sz="6600" dirty="0"/>
                <a:t>研究方法</a:t>
              </a:r>
            </a:p>
          </p:txBody>
        </p:sp>
      </p:grpSp>
      <p:sp>
        <p:nvSpPr>
          <p:cNvPr id="10" name="AutoShape 4">
            <a:extLst>
              <a:ext uri="{FF2B5EF4-FFF2-40B4-BE49-F238E27FC236}">
                <a16:creationId xmlns:a16="http://schemas.microsoft.com/office/drawing/2014/main" id="{66D378D9-04DD-2FA9-7472-925CAC6BE8D4}"/>
              </a:ext>
            </a:extLst>
          </p:cNvPr>
          <p:cNvSpPr/>
          <p:nvPr/>
        </p:nvSpPr>
        <p:spPr>
          <a:xfrm>
            <a:off x="1004131" y="1432957"/>
            <a:ext cx="4038600" cy="0"/>
          </a:xfrm>
          <a:prstGeom prst="line">
            <a:avLst/>
          </a:prstGeom>
          <a:ln w="38100" cap="flat">
            <a:solidFill>
              <a:srgbClr val="967D55"/>
            </a:solidFill>
            <a:prstDash val="solid"/>
            <a:headEnd type="none" w="sm" len="sm"/>
            <a:tailEnd type="none" w="sm" len="sm"/>
          </a:ln>
        </p:spPr>
        <p:txBody>
          <a:bodyPr/>
          <a:lstStyle/>
          <a:p>
            <a:endParaRPr lang="zh-TW" altLang="en-US" dirty="0"/>
          </a:p>
        </p:txBody>
      </p:sp>
      <p:sp>
        <p:nvSpPr>
          <p:cNvPr id="13" name="文字方塊 12">
            <a:extLst>
              <a:ext uri="{FF2B5EF4-FFF2-40B4-BE49-F238E27FC236}">
                <a16:creationId xmlns:a16="http://schemas.microsoft.com/office/drawing/2014/main" id="{FA8B848E-18E0-0CC3-9459-8F4B3AE125CD}"/>
              </a:ext>
            </a:extLst>
          </p:cNvPr>
          <p:cNvSpPr txBox="1"/>
          <p:nvPr/>
        </p:nvSpPr>
        <p:spPr>
          <a:xfrm>
            <a:off x="1190382" y="2279416"/>
            <a:ext cx="15907236" cy="3677482"/>
          </a:xfrm>
          <a:prstGeom prst="rect">
            <a:avLst/>
          </a:prstGeom>
          <a:noFill/>
        </p:spPr>
        <p:txBody>
          <a:bodyPr wrap="square" rtlCol="0">
            <a:spAutoFit/>
          </a:bodyPr>
          <a:lstStyle/>
          <a:p>
            <a:pPr algn="just">
              <a:lnSpc>
                <a:spcPct val="150000"/>
              </a:lnSpc>
            </a:pPr>
            <a:r>
              <a:rPr lang="en-US" altLang="zh-TW" sz="4000" kern="100" dirty="0">
                <a:effectLst/>
                <a:latin typeface="+mn-ea"/>
                <a:cs typeface="Times New Roman" panose="02020603050405020304" pitchFamily="18" charset="0"/>
              </a:rPr>
              <a:t>(</a:t>
            </a:r>
            <a:r>
              <a:rPr lang="zh-TW" altLang="en-US" sz="4000" kern="100" dirty="0">
                <a:effectLst/>
                <a:latin typeface="+mn-ea"/>
                <a:cs typeface="Times New Roman" panose="02020603050405020304" pitchFamily="18" charset="0"/>
              </a:rPr>
              <a:t>二</a:t>
            </a:r>
            <a:r>
              <a:rPr lang="en-US" altLang="zh-TW" sz="4000" kern="100" dirty="0">
                <a:effectLst/>
                <a:latin typeface="+mn-ea"/>
                <a:cs typeface="Times New Roman" panose="02020603050405020304" pitchFamily="18" charset="0"/>
              </a:rPr>
              <a:t>)</a:t>
            </a:r>
            <a:r>
              <a:rPr lang="zh-TW" altLang="en-US" sz="4000" kern="100" dirty="0">
                <a:effectLst/>
                <a:latin typeface="+mn-ea"/>
                <a:cs typeface="Times New Roman" panose="02020603050405020304" pitchFamily="18" charset="0"/>
              </a:rPr>
              <a:t> </a:t>
            </a:r>
            <a:r>
              <a:rPr lang="zh-TW" altLang="zh-TW" sz="4000" kern="100" dirty="0">
                <a:effectLst/>
                <a:latin typeface="+mn-ea"/>
                <a:cs typeface="Times New Roman" panose="02020603050405020304" pitchFamily="18" charset="0"/>
              </a:rPr>
              <a:t>全聯在虛實通路服務連結上也有獨到之處：一方面積極拓點，另一方面也積極開展虛實連結的服務商機，例如分批取貨」就鼓勵消費者可以跨區跨店拿咖啡、乳製品等；又如「線上預購」同樣可以預購宅配與預購店取兩種模式進行。</a:t>
            </a:r>
          </a:p>
        </p:txBody>
      </p:sp>
      <p:sp>
        <p:nvSpPr>
          <p:cNvPr id="14" name="文字方塊 13">
            <a:extLst>
              <a:ext uri="{FF2B5EF4-FFF2-40B4-BE49-F238E27FC236}">
                <a16:creationId xmlns:a16="http://schemas.microsoft.com/office/drawing/2014/main" id="{BA7D9208-BD8A-F5DB-569C-0E1BABF28C38}"/>
              </a:ext>
            </a:extLst>
          </p:cNvPr>
          <p:cNvSpPr txBox="1"/>
          <p:nvPr/>
        </p:nvSpPr>
        <p:spPr>
          <a:xfrm>
            <a:off x="1181100" y="6930841"/>
            <a:ext cx="16192500" cy="2754152"/>
          </a:xfrm>
          <a:prstGeom prst="rect">
            <a:avLst/>
          </a:prstGeom>
          <a:noFill/>
        </p:spPr>
        <p:txBody>
          <a:bodyPr wrap="square" rtlCol="0">
            <a:spAutoFit/>
          </a:bodyPr>
          <a:lstStyle/>
          <a:p>
            <a:pPr>
              <a:lnSpc>
                <a:spcPct val="150000"/>
              </a:lnSpc>
            </a:pPr>
            <a:r>
              <a:rPr lang="en-US" altLang="zh-TW" sz="4000" kern="100" dirty="0">
                <a:effectLst/>
                <a:latin typeface="+mn-ea"/>
                <a:cs typeface="Times New Roman" panose="02020603050405020304" pitchFamily="18" charset="0"/>
              </a:rPr>
              <a:t>(</a:t>
            </a:r>
            <a:r>
              <a:rPr lang="zh-TW" altLang="en-US" sz="4000" kern="100" dirty="0">
                <a:effectLst/>
                <a:latin typeface="+mn-ea"/>
                <a:cs typeface="Times New Roman" panose="02020603050405020304" pitchFamily="18" charset="0"/>
              </a:rPr>
              <a:t>三</a:t>
            </a:r>
            <a:r>
              <a:rPr lang="en-US" altLang="zh-TW" sz="4000" kern="100" dirty="0">
                <a:effectLst/>
                <a:latin typeface="+mn-ea"/>
                <a:cs typeface="Times New Roman" panose="02020603050405020304" pitchFamily="18" charset="0"/>
              </a:rPr>
              <a:t>)</a:t>
            </a:r>
            <a:r>
              <a:rPr lang="zh-TW" altLang="en-US" sz="4000" kern="100" dirty="0">
                <a:effectLst/>
                <a:latin typeface="+mn-ea"/>
                <a:cs typeface="Times New Roman" panose="02020603050405020304" pitchFamily="18" charset="0"/>
              </a:rPr>
              <a:t> </a:t>
            </a:r>
            <a:r>
              <a:rPr lang="zh-TW" altLang="zh-TW" sz="4000" kern="100" dirty="0">
                <a:effectLst/>
                <a:latin typeface="+mn-ea"/>
                <a:cs typeface="Times New Roman" panose="02020603050405020304" pitchFamily="18" charset="0"/>
              </a:rPr>
              <a:t>持續創新核心能力：隨著數位科技採用，全聯也持續創新核心能力內涵，例如分批取貨、箱購專區或線上預購實為「經濟美學」之核心能力延伸</a:t>
            </a:r>
          </a:p>
        </p:txBody>
      </p:sp>
    </p:spTree>
    <p:extLst>
      <p:ext uri="{BB962C8B-B14F-4D97-AF65-F5344CB8AC3E}">
        <p14:creationId xmlns:p14="http://schemas.microsoft.com/office/powerpoint/2010/main" val="32321983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sp>
        <p:nvSpPr>
          <p:cNvPr id="17" name="矩形: 圓角 16">
            <a:extLst>
              <a:ext uri="{FF2B5EF4-FFF2-40B4-BE49-F238E27FC236}">
                <a16:creationId xmlns:a16="http://schemas.microsoft.com/office/drawing/2014/main" id="{01A75E7E-422D-154F-F792-C9A28CC6E41E}"/>
              </a:ext>
            </a:extLst>
          </p:cNvPr>
          <p:cNvSpPr/>
          <p:nvPr/>
        </p:nvSpPr>
        <p:spPr>
          <a:xfrm>
            <a:off x="1931094" y="3097448"/>
            <a:ext cx="13563600" cy="1814022"/>
          </a:xfrm>
          <a:prstGeom prst="roundRect">
            <a:avLst/>
          </a:prstGeom>
          <a:solidFill>
            <a:srgbClr val="FDE8D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淚滴形 1">
            <a:extLst>
              <a:ext uri="{FF2B5EF4-FFF2-40B4-BE49-F238E27FC236}">
                <a16:creationId xmlns:a16="http://schemas.microsoft.com/office/drawing/2014/main" id="{C9827861-326D-AEBE-0932-4F658C427488}"/>
              </a:ext>
            </a:extLst>
          </p:cNvPr>
          <p:cNvSpPr/>
          <p:nvPr/>
        </p:nvSpPr>
        <p:spPr>
          <a:xfrm>
            <a:off x="16230600" y="0"/>
            <a:ext cx="2114550" cy="1485900"/>
          </a:xfrm>
          <a:prstGeom prst="teardrop">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Freeform 4">
            <a:extLst>
              <a:ext uri="{FF2B5EF4-FFF2-40B4-BE49-F238E27FC236}">
                <a16:creationId xmlns:a16="http://schemas.microsoft.com/office/drawing/2014/main" id="{50DC65AA-142C-3A0D-EDAA-E49B340DD31D}"/>
              </a:ext>
            </a:extLst>
          </p:cNvPr>
          <p:cNvSpPr/>
          <p:nvPr/>
        </p:nvSpPr>
        <p:spPr>
          <a:xfrm>
            <a:off x="15773400" y="9136214"/>
            <a:ext cx="2571750" cy="1150786"/>
          </a:xfrm>
          <a:custGeom>
            <a:avLst/>
            <a:gdLst/>
            <a:ahLst/>
            <a:cxnLst/>
            <a:rect l="l" t="t" r="r" b="b"/>
            <a:pathLst>
              <a:path w="6525553" h="7102643">
                <a:moveTo>
                  <a:pt x="0" y="0"/>
                </a:moveTo>
                <a:lnTo>
                  <a:pt x="6525553" y="0"/>
                </a:lnTo>
                <a:lnTo>
                  <a:pt x="6525553" y="7102643"/>
                </a:lnTo>
                <a:lnTo>
                  <a:pt x="0" y="7102643"/>
                </a:lnTo>
                <a:lnTo>
                  <a:pt x="0" y="0"/>
                </a:lnTo>
                <a:close/>
              </a:path>
            </a:pathLst>
          </a:custGeom>
          <a:blipFill>
            <a:blip r:embed="rId2">
              <a:extLst>
                <a:ext uri="{96DAC541-7B7A-43D3-8B79-37D633B846F1}">
                  <asvg:svgBlip xmlns:asvg="http://schemas.microsoft.com/office/drawing/2016/SVG/main" r:embed="rId3"/>
                </a:ext>
              </a:extLst>
            </a:blip>
            <a:stretch>
              <a:fillRect b="-71124"/>
            </a:stretch>
          </a:blipFill>
        </p:spPr>
        <p:txBody>
          <a:bodyPr/>
          <a:lstStyle/>
          <a:p>
            <a:endParaRPr lang="zh-TW" altLang="en-US"/>
          </a:p>
        </p:txBody>
      </p:sp>
      <p:grpSp>
        <p:nvGrpSpPr>
          <p:cNvPr id="7" name="群組 6">
            <a:extLst>
              <a:ext uri="{FF2B5EF4-FFF2-40B4-BE49-F238E27FC236}">
                <a16:creationId xmlns:a16="http://schemas.microsoft.com/office/drawing/2014/main" id="{70649758-2DDA-8D40-3F91-29D3A2DA4F16}"/>
              </a:ext>
            </a:extLst>
          </p:cNvPr>
          <p:cNvGrpSpPr/>
          <p:nvPr/>
        </p:nvGrpSpPr>
        <p:grpSpPr>
          <a:xfrm>
            <a:off x="306452" y="253793"/>
            <a:ext cx="4913248" cy="1107996"/>
            <a:chOff x="457200" y="432759"/>
            <a:chExt cx="4913248" cy="1107996"/>
          </a:xfrm>
        </p:grpSpPr>
        <p:sp>
          <p:nvSpPr>
            <p:cNvPr id="8" name="橢圓 7">
              <a:extLst>
                <a:ext uri="{FF2B5EF4-FFF2-40B4-BE49-F238E27FC236}">
                  <a16:creationId xmlns:a16="http://schemas.microsoft.com/office/drawing/2014/main" id="{8EB20804-050C-1716-3FF8-92584FCF1BB5}"/>
                </a:ext>
              </a:extLst>
            </p:cNvPr>
            <p:cNvSpPr/>
            <p:nvPr/>
          </p:nvSpPr>
          <p:spPr>
            <a:xfrm>
              <a:off x="457200" y="820431"/>
              <a:ext cx="533400" cy="527742"/>
            </a:xfrm>
            <a:prstGeom prst="ellipse">
              <a:avLst/>
            </a:prstGeom>
            <a:solidFill>
              <a:srgbClr val="FCBA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8FA04E05-E8DF-6F2F-F80A-7E18221B5F13}"/>
                </a:ext>
              </a:extLst>
            </p:cNvPr>
            <p:cNvSpPr txBox="1"/>
            <p:nvPr/>
          </p:nvSpPr>
          <p:spPr>
            <a:xfrm>
              <a:off x="1331848" y="432759"/>
              <a:ext cx="4038600" cy="1107996"/>
            </a:xfrm>
            <a:prstGeom prst="rect">
              <a:avLst/>
            </a:prstGeom>
            <a:noFill/>
          </p:spPr>
          <p:txBody>
            <a:bodyPr wrap="square" rtlCol="0">
              <a:spAutoFit/>
            </a:bodyPr>
            <a:lstStyle/>
            <a:p>
              <a:r>
                <a:rPr lang="zh-TW" altLang="en-US" sz="6600" dirty="0"/>
                <a:t>研究方法</a:t>
              </a:r>
            </a:p>
          </p:txBody>
        </p:sp>
      </p:grpSp>
      <p:sp>
        <p:nvSpPr>
          <p:cNvPr id="10" name="AutoShape 4">
            <a:extLst>
              <a:ext uri="{FF2B5EF4-FFF2-40B4-BE49-F238E27FC236}">
                <a16:creationId xmlns:a16="http://schemas.microsoft.com/office/drawing/2014/main" id="{66D378D9-04DD-2FA9-7472-925CAC6BE8D4}"/>
              </a:ext>
            </a:extLst>
          </p:cNvPr>
          <p:cNvSpPr/>
          <p:nvPr/>
        </p:nvSpPr>
        <p:spPr>
          <a:xfrm>
            <a:off x="1004131" y="1432957"/>
            <a:ext cx="4038600" cy="0"/>
          </a:xfrm>
          <a:prstGeom prst="line">
            <a:avLst/>
          </a:prstGeom>
          <a:ln w="38100" cap="flat">
            <a:solidFill>
              <a:srgbClr val="967D55"/>
            </a:solidFill>
            <a:prstDash val="solid"/>
            <a:headEnd type="none" w="sm" len="sm"/>
            <a:tailEnd type="none" w="sm" len="sm"/>
          </a:ln>
        </p:spPr>
        <p:txBody>
          <a:bodyPr/>
          <a:lstStyle/>
          <a:p>
            <a:endParaRPr lang="zh-TW" altLang="en-US" dirty="0"/>
          </a:p>
        </p:txBody>
      </p:sp>
      <p:sp>
        <p:nvSpPr>
          <p:cNvPr id="6" name="文字方塊 5">
            <a:extLst>
              <a:ext uri="{FF2B5EF4-FFF2-40B4-BE49-F238E27FC236}">
                <a16:creationId xmlns:a16="http://schemas.microsoft.com/office/drawing/2014/main" id="{28AD0C8C-BAE6-E6A3-8EC8-27096AD46964}"/>
              </a:ext>
            </a:extLst>
          </p:cNvPr>
          <p:cNvSpPr txBox="1"/>
          <p:nvPr/>
        </p:nvSpPr>
        <p:spPr>
          <a:xfrm>
            <a:off x="864294" y="1873096"/>
            <a:ext cx="7848600" cy="830997"/>
          </a:xfrm>
          <a:prstGeom prst="rect">
            <a:avLst/>
          </a:prstGeom>
          <a:noFill/>
        </p:spPr>
        <p:txBody>
          <a:bodyPr wrap="square" rtlCol="0">
            <a:spAutoFit/>
          </a:bodyPr>
          <a:lstStyle/>
          <a:p>
            <a:r>
              <a:rPr lang="zh-TW" altLang="en-US" sz="4800" b="1" kern="100" dirty="0">
                <a:solidFill>
                  <a:schemeClr val="bg2">
                    <a:lumMod val="25000"/>
                  </a:schemeClr>
                </a:solidFill>
                <a:latin typeface="+mn-ea"/>
                <a:cs typeface="Times New Roman" panose="02020603050405020304" pitchFamily="18" charset="0"/>
              </a:rPr>
              <a:t>二</a:t>
            </a:r>
            <a:r>
              <a:rPr lang="zh-TW" altLang="en-US" sz="4800" b="1" kern="100" dirty="0">
                <a:solidFill>
                  <a:schemeClr val="bg2">
                    <a:lumMod val="25000"/>
                  </a:schemeClr>
                </a:solidFill>
                <a:effectLst/>
                <a:latin typeface="+mn-ea"/>
                <a:cs typeface="Times New Roman" panose="02020603050405020304" pitchFamily="18" charset="0"/>
              </a:rPr>
              <a:t>、</a:t>
            </a:r>
            <a:r>
              <a:rPr lang="zh-TW" altLang="en-US" sz="4800" b="1" kern="100" dirty="0">
                <a:solidFill>
                  <a:schemeClr val="bg2">
                    <a:lumMod val="25000"/>
                  </a:schemeClr>
                </a:solidFill>
                <a:latin typeface="+mn-ea"/>
                <a:cs typeface="Times New Roman" panose="02020603050405020304" pitchFamily="18" charset="0"/>
              </a:rPr>
              <a:t>資料蒐集與分析</a:t>
            </a:r>
            <a:endParaRPr lang="zh-TW" altLang="zh-TW" sz="4800" b="1" kern="100" dirty="0">
              <a:solidFill>
                <a:schemeClr val="bg2">
                  <a:lumMod val="25000"/>
                </a:schemeClr>
              </a:solidFill>
              <a:effectLst/>
              <a:latin typeface="+mn-ea"/>
              <a:cs typeface="Times New Roman" panose="02020603050405020304" pitchFamily="18" charset="0"/>
            </a:endParaRPr>
          </a:p>
        </p:txBody>
      </p:sp>
      <p:sp>
        <p:nvSpPr>
          <p:cNvPr id="12" name="文字方塊 11">
            <a:extLst>
              <a:ext uri="{FF2B5EF4-FFF2-40B4-BE49-F238E27FC236}">
                <a16:creationId xmlns:a16="http://schemas.microsoft.com/office/drawing/2014/main" id="{BEA5EA4D-E302-DC3A-8BD2-2B67CB6B953A}"/>
              </a:ext>
            </a:extLst>
          </p:cNvPr>
          <p:cNvSpPr txBox="1"/>
          <p:nvPr/>
        </p:nvSpPr>
        <p:spPr>
          <a:xfrm>
            <a:off x="2209800" y="3264549"/>
            <a:ext cx="13563600" cy="769441"/>
          </a:xfrm>
          <a:prstGeom prst="rect">
            <a:avLst/>
          </a:prstGeom>
          <a:noFill/>
        </p:spPr>
        <p:txBody>
          <a:bodyPr wrap="square" rtlCol="0">
            <a:spAutoFit/>
          </a:bodyPr>
          <a:lstStyle/>
          <a:p>
            <a:r>
              <a:rPr lang="zh-TW" altLang="zh-TW" sz="4400" dirty="0">
                <a:solidFill>
                  <a:srgbClr val="FF0000"/>
                </a:solidFill>
                <a:effectLst/>
                <a:latin typeface="+mn-ea"/>
                <a:cs typeface="Times New Roman" panose="02020603050405020304" pitchFamily="18" charset="0"/>
              </a:rPr>
              <a:t>階段一</a:t>
            </a:r>
            <a:r>
              <a:rPr lang="zh-TW" altLang="en-US" sz="4400" dirty="0">
                <a:solidFill>
                  <a:srgbClr val="FF0000"/>
                </a:solidFill>
                <a:latin typeface="+mn-ea"/>
                <a:cs typeface="Times New Roman" panose="02020603050405020304" pitchFamily="18" charset="0"/>
              </a:rPr>
              <a:t>：</a:t>
            </a:r>
            <a:r>
              <a:rPr lang="zh-TW" altLang="zh-TW" sz="4400" dirty="0">
                <a:effectLst/>
                <a:latin typeface="+mn-ea"/>
                <a:cs typeface="Times New Roman" panose="02020603050405020304" pitchFamily="18" charset="0"/>
              </a:rPr>
              <a:t>調查全聯的虛實服務創新內容與使用者回饋</a:t>
            </a:r>
            <a:endParaRPr lang="zh-TW" altLang="zh-TW" sz="4400" kern="100" dirty="0">
              <a:effectLst/>
              <a:latin typeface="+mn-ea"/>
              <a:cs typeface="Times New Roman" panose="02020603050405020304" pitchFamily="18" charset="0"/>
            </a:endParaRPr>
          </a:p>
        </p:txBody>
      </p:sp>
      <p:sp>
        <p:nvSpPr>
          <p:cNvPr id="14" name="文字方塊 13">
            <a:extLst>
              <a:ext uri="{FF2B5EF4-FFF2-40B4-BE49-F238E27FC236}">
                <a16:creationId xmlns:a16="http://schemas.microsoft.com/office/drawing/2014/main" id="{C026D2C4-18CA-9712-109D-3D25398F869C}"/>
              </a:ext>
            </a:extLst>
          </p:cNvPr>
          <p:cNvSpPr txBox="1"/>
          <p:nvPr/>
        </p:nvSpPr>
        <p:spPr>
          <a:xfrm>
            <a:off x="4114800" y="4104179"/>
            <a:ext cx="6705600" cy="646331"/>
          </a:xfrm>
          <a:prstGeom prst="rect">
            <a:avLst/>
          </a:prstGeom>
          <a:noFill/>
        </p:spPr>
        <p:txBody>
          <a:bodyPr wrap="square" rtlCol="0">
            <a:spAutoFit/>
          </a:bodyPr>
          <a:lstStyle/>
          <a:p>
            <a:r>
              <a:rPr lang="zh-TW" altLang="zh-TW" sz="3600" dirty="0">
                <a:effectLst/>
                <a:latin typeface="+mn-ea"/>
                <a:cs typeface="Times New Roman" panose="02020603050405020304" pitchFamily="18" charset="0"/>
              </a:rPr>
              <a:t>（</a:t>
            </a:r>
            <a:r>
              <a:rPr lang="en-US" altLang="zh-TW" sz="3600" dirty="0">
                <a:effectLst/>
                <a:latin typeface="+mn-ea"/>
                <a:cs typeface="Times New Roman" panose="02020603050405020304" pitchFamily="18" charset="0"/>
              </a:rPr>
              <a:t>2019</a:t>
            </a:r>
            <a:r>
              <a:rPr lang="zh-TW" altLang="zh-TW" sz="3600" dirty="0">
                <a:effectLst/>
                <a:latin typeface="+mn-ea"/>
                <a:cs typeface="Times New Roman" panose="02020603050405020304" pitchFamily="18" charset="0"/>
              </a:rPr>
              <a:t>年</a:t>
            </a:r>
            <a:r>
              <a:rPr lang="en-US" altLang="zh-TW" sz="3600" dirty="0">
                <a:effectLst/>
                <a:latin typeface="+mn-ea"/>
                <a:cs typeface="Times New Roman" panose="02020603050405020304" pitchFamily="18" charset="0"/>
              </a:rPr>
              <a:t>6</a:t>
            </a:r>
            <a:r>
              <a:rPr lang="zh-TW" altLang="zh-TW" sz="3600" dirty="0">
                <a:effectLst/>
                <a:latin typeface="+mn-ea"/>
                <a:cs typeface="Times New Roman" panose="02020603050405020304" pitchFamily="18" charset="0"/>
              </a:rPr>
              <a:t>月～</a:t>
            </a:r>
            <a:r>
              <a:rPr lang="en-US" altLang="zh-TW" sz="3600" dirty="0">
                <a:effectLst/>
                <a:latin typeface="+mn-ea"/>
                <a:cs typeface="Times New Roman" panose="02020603050405020304" pitchFamily="18" charset="0"/>
              </a:rPr>
              <a:t>2020</a:t>
            </a:r>
            <a:r>
              <a:rPr lang="zh-TW" altLang="zh-TW" sz="3600" dirty="0">
                <a:effectLst/>
                <a:latin typeface="+mn-ea"/>
                <a:cs typeface="Times New Roman" panose="02020603050405020304" pitchFamily="18" charset="0"/>
              </a:rPr>
              <a:t>年</a:t>
            </a:r>
            <a:r>
              <a:rPr lang="en-US" altLang="zh-TW" sz="3600" dirty="0">
                <a:effectLst/>
                <a:latin typeface="+mn-ea"/>
                <a:cs typeface="Times New Roman" panose="02020603050405020304" pitchFamily="18" charset="0"/>
              </a:rPr>
              <a:t>4</a:t>
            </a:r>
            <a:r>
              <a:rPr lang="zh-TW" altLang="zh-TW" sz="3600" dirty="0">
                <a:effectLst/>
                <a:latin typeface="+mn-ea"/>
                <a:cs typeface="Times New Roman" panose="02020603050405020304" pitchFamily="18" charset="0"/>
              </a:rPr>
              <a:t>月）。</a:t>
            </a:r>
            <a:endParaRPr lang="zh-TW" altLang="en-US" sz="3600" dirty="0"/>
          </a:p>
        </p:txBody>
      </p:sp>
      <p:sp>
        <p:nvSpPr>
          <p:cNvPr id="15" name="文字方塊 14">
            <a:extLst>
              <a:ext uri="{FF2B5EF4-FFF2-40B4-BE49-F238E27FC236}">
                <a16:creationId xmlns:a16="http://schemas.microsoft.com/office/drawing/2014/main" id="{162A89A5-4602-EC5E-F6C3-FFAB984C0198}"/>
              </a:ext>
            </a:extLst>
          </p:cNvPr>
          <p:cNvSpPr txBox="1"/>
          <p:nvPr/>
        </p:nvSpPr>
        <p:spPr>
          <a:xfrm>
            <a:off x="1644680" y="5212120"/>
            <a:ext cx="15773400" cy="1876989"/>
          </a:xfrm>
          <a:prstGeom prst="rect">
            <a:avLst/>
          </a:prstGeom>
          <a:noFill/>
        </p:spPr>
        <p:txBody>
          <a:bodyPr wrap="square" rtlCol="0">
            <a:spAutoFit/>
          </a:bodyPr>
          <a:lstStyle/>
          <a:p>
            <a:pPr>
              <a:lnSpc>
                <a:spcPct val="150000"/>
              </a:lnSpc>
            </a:pPr>
            <a:r>
              <a:rPr lang="zh-TW" altLang="zh-TW" sz="4000" dirty="0">
                <a:effectLst/>
                <a:latin typeface="+mn-ea"/>
                <a:cs typeface="Times New Roman" panose="02020603050405020304" pitchFamily="18" charset="0"/>
              </a:rPr>
              <a:t>採訪全聯營銷部門</a:t>
            </a:r>
            <a:r>
              <a:rPr lang="zh-TW" altLang="zh-TW" sz="4200" dirty="0">
                <a:effectLst/>
                <a:latin typeface="+mn-ea"/>
                <a:cs typeface="Times New Roman" panose="02020603050405020304" pitchFamily="18" charset="0"/>
              </a:rPr>
              <a:t>主管</a:t>
            </a:r>
            <a:r>
              <a:rPr lang="zh-TW" altLang="zh-TW" sz="4000" dirty="0">
                <a:effectLst/>
                <a:latin typeface="+mn-ea"/>
                <a:cs typeface="Times New Roman" panose="02020603050405020304" pitchFamily="18" charset="0"/>
              </a:rPr>
              <a:t>與負責數位轉型主管，回溯數位科技導入歷程，並調查全聯如何回應使用者需求之具體做法，以及未來又有何規劃。</a:t>
            </a:r>
            <a:endParaRPr lang="zh-TW" altLang="en-US" sz="4000" dirty="0">
              <a:latin typeface="+mn-ea"/>
            </a:endParaRPr>
          </a:p>
        </p:txBody>
      </p:sp>
      <p:sp>
        <p:nvSpPr>
          <p:cNvPr id="16" name="文字方塊 15">
            <a:extLst>
              <a:ext uri="{FF2B5EF4-FFF2-40B4-BE49-F238E27FC236}">
                <a16:creationId xmlns:a16="http://schemas.microsoft.com/office/drawing/2014/main" id="{7EEB8576-93A0-2E14-19C2-393608710767}"/>
              </a:ext>
            </a:extLst>
          </p:cNvPr>
          <p:cNvSpPr txBox="1"/>
          <p:nvPr/>
        </p:nvSpPr>
        <p:spPr>
          <a:xfrm>
            <a:off x="1638929" y="7284613"/>
            <a:ext cx="15600692" cy="2754152"/>
          </a:xfrm>
          <a:prstGeom prst="rect">
            <a:avLst/>
          </a:prstGeom>
          <a:noFill/>
        </p:spPr>
        <p:txBody>
          <a:bodyPr wrap="square" rtlCol="0">
            <a:spAutoFit/>
          </a:bodyPr>
          <a:lstStyle/>
          <a:p>
            <a:pPr>
              <a:lnSpc>
                <a:spcPct val="150000"/>
              </a:lnSpc>
            </a:pPr>
            <a:r>
              <a:rPr lang="zh-TW" altLang="zh-TW" sz="4000" kern="100" dirty="0">
                <a:effectLst/>
                <a:latin typeface="+mn-ea"/>
                <a:cs typeface="Times New Roman" panose="02020603050405020304" pitchFamily="18" charset="0"/>
              </a:rPr>
              <a:t>同時採訪使用者，掌握全聯</a:t>
            </a:r>
            <a:r>
              <a:rPr lang="en-US" altLang="zh-TW" sz="4000" kern="100" dirty="0">
                <a:effectLst/>
                <a:latin typeface="+mn-ea"/>
                <a:cs typeface="Times New Roman" panose="02020603050405020304" pitchFamily="18" charset="0"/>
              </a:rPr>
              <a:t>PX Pay</a:t>
            </a:r>
            <a:r>
              <a:rPr lang="zh-TW" altLang="zh-TW" sz="4000" kern="100" dirty="0">
                <a:effectLst/>
                <a:latin typeface="+mn-ea"/>
                <a:cs typeface="Times New Roman" panose="02020603050405020304" pitchFamily="18" charset="0"/>
              </a:rPr>
              <a:t>與</a:t>
            </a:r>
            <a:r>
              <a:rPr lang="en-US" altLang="zh-TW" sz="4000" kern="100" dirty="0">
                <a:effectLst/>
                <a:latin typeface="+mn-ea"/>
                <a:cs typeface="Times New Roman" panose="02020603050405020304" pitchFamily="18" charset="0"/>
              </a:rPr>
              <a:t>PX Go!</a:t>
            </a:r>
            <a:r>
              <a:rPr lang="zh-TW" altLang="zh-TW" sz="4000" kern="100" dirty="0">
                <a:effectLst/>
                <a:latin typeface="+mn-ea"/>
                <a:cs typeface="Times New Roman" panose="02020603050405020304" pitchFamily="18" charset="0"/>
              </a:rPr>
              <a:t>的使用者特質與 相關服務使用情況，並同步分析比較不同行動支付業者在服務提供上的差異性與特殊性</a:t>
            </a:r>
          </a:p>
        </p:txBody>
      </p:sp>
    </p:spTree>
    <p:extLst>
      <p:ext uri="{BB962C8B-B14F-4D97-AF65-F5344CB8AC3E}">
        <p14:creationId xmlns:p14="http://schemas.microsoft.com/office/powerpoint/2010/main" val="31948419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sp>
        <p:nvSpPr>
          <p:cNvPr id="17" name="矩形: 圓角 16">
            <a:extLst>
              <a:ext uri="{FF2B5EF4-FFF2-40B4-BE49-F238E27FC236}">
                <a16:creationId xmlns:a16="http://schemas.microsoft.com/office/drawing/2014/main" id="{01A75E7E-422D-154F-F792-C9A28CC6E41E}"/>
              </a:ext>
            </a:extLst>
          </p:cNvPr>
          <p:cNvSpPr/>
          <p:nvPr/>
        </p:nvSpPr>
        <p:spPr>
          <a:xfrm>
            <a:off x="1938283" y="3375061"/>
            <a:ext cx="13563600" cy="1814022"/>
          </a:xfrm>
          <a:prstGeom prst="roundRect">
            <a:avLst/>
          </a:prstGeom>
          <a:solidFill>
            <a:srgbClr val="FDE8D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淚滴形 1">
            <a:extLst>
              <a:ext uri="{FF2B5EF4-FFF2-40B4-BE49-F238E27FC236}">
                <a16:creationId xmlns:a16="http://schemas.microsoft.com/office/drawing/2014/main" id="{C9827861-326D-AEBE-0932-4F658C427488}"/>
              </a:ext>
            </a:extLst>
          </p:cNvPr>
          <p:cNvSpPr/>
          <p:nvPr/>
        </p:nvSpPr>
        <p:spPr>
          <a:xfrm>
            <a:off x="16230600" y="0"/>
            <a:ext cx="2114550" cy="1485900"/>
          </a:xfrm>
          <a:prstGeom prst="teardrop">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Freeform 4">
            <a:extLst>
              <a:ext uri="{FF2B5EF4-FFF2-40B4-BE49-F238E27FC236}">
                <a16:creationId xmlns:a16="http://schemas.microsoft.com/office/drawing/2014/main" id="{50DC65AA-142C-3A0D-EDAA-E49B340DD31D}"/>
              </a:ext>
            </a:extLst>
          </p:cNvPr>
          <p:cNvSpPr/>
          <p:nvPr/>
        </p:nvSpPr>
        <p:spPr>
          <a:xfrm>
            <a:off x="15773400" y="9136214"/>
            <a:ext cx="2571750" cy="1150786"/>
          </a:xfrm>
          <a:custGeom>
            <a:avLst/>
            <a:gdLst/>
            <a:ahLst/>
            <a:cxnLst/>
            <a:rect l="l" t="t" r="r" b="b"/>
            <a:pathLst>
              <a:path w="6525553" h="7102643">
                <a:moveTo>
                  <a:pt x="0" y="0"/>
                </a:moveTo>
                <a:lnTo>
                  <a:pt x="6525553" y="0"/>
                </a:lnTo>
                <a:lnTo>
                  <a:pt x="6525553" y="7102643"/>
                </a:lnTo>
                <a:lnTo>
                  <a:pt x="0" y="7102643"/>
                </a:lnTo>
                <a:lnTo>
                  <a:pt x="0" y="0"/>
                </a:lnTo>
                <a:close/>
              </a:path>
            </a:pathLst>
          </a:custGeom>
          <a:blipFill>
            <a:blip r:embed="rId2">
              <a:extLst>
                <a:ext uri="{96DAC541-7B7A-43D3-8B79-37D633B846F1}">
                  <asvg:svgBlip xmlns:asvg="http://schemas.microsoft.com/office/drawing/2016/SVG/main" r:embed="rId3"/>
                </a:ext>
              </a:extLst>
            </a:blip>
            <a:stretch>
              <a:fillRect b="-71124"/>
            </a:stretch>
          </a:blipFill>
        </p:spPr>
        <p:txBody>
          <a:bodyPr/>
          <a:lstStyle/>
          <a:p>
            <a:endParaRPr lang="zh-TW" altLang="en-US"/>
          </a:p>
        </p:txBody>
      </p:sp>
      <p:grpSp>
        <p:nvGrpSpPr>
          <p:cNvPr id="7" name="群組 6">
            <a:extLst>
              <a:ext uri="{FF2B5EF4-FFF2-40B4-BE49-F238E27FC236}">
                <a16:creationId xmlns:a16="http://schemas.microsoft.com/office/drawing/2014/main" id="{70649758-2DDA-8D40-3F91-29D3A2DA4F16}"/>
              </a:ext>
            </a:extLst>
          </p:cNvPr>
          <p:cNvGrpSpPr/>
          <p:nvPr/>
        </p:nvGrpSpPr>
        <p:grpSpPr>
          <a:xfrm>
            <a:off x="306452" y="253793"/>
            <a:ext cx="4913248" cy="1107996"/>
            <a:chOff x="457200" y="432759"/>
            <a:chExt cx="4913248" cy="1107996"/>
          </a:xfrm>
        </p:grpSpPr>
        <p:sp>
          <p:nvSpPr>
            <p:cNvPr id="8" name="橢圓 7">
              <a:extLst>
                <a:ext uri="{FF2B5EF4-FFF2-40B4-BE49-F238E27FC236}">
                  <a16:creationId xmlns:a16="http://schemas.microsoft.com/office/drawing/2014/main" id="{8EB20804-050C-1716-3FF8-92584FCF1BB5}"/>
                </a:ext>
              </a:extLst>
            </p:cNvPr>
            <p:cNvSpPr/>
            <p:nvPr/>
          </p:nvSpPr>
          <p:spPr>
            <a:xfrm>
              <a:off x="457200" y="820431"/>
              <a:ext cx="533400" cy="527742"/>
            </a:xfrm>
            <a:prstGeom prst="ellipse">
              <a:avLst/>
            </a:prstGeom>
            <a:solidFill>
              <a:srgbClr val="FCBA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8FA04E05-E8DF-6F2F-F80A-7E18221B5F13}"/>
                </a:ext>
              </a:extLst>
            </p:cNvPr>
            <p:cNvSpPr txBox="1"/>
            <p:nvPr/>
          </p:nvSpPr>
          <p:spPr>
            <a:xfrm>
              <a:off x="1331848" y="432759"/>
              <a:ext cx="4038600" cy="1107996"/>
            </a:xfrm>
            <a:prstGeom prst="rect">
              <a:avLst/>
            </a:prstGeom>
            <a:noFill/>
          </p:spPr>
          <p:txBody>
            <a:bodyPr wrap="square" rtlCol="0">
              <a:spAutoFit/>
            </a:bodyPr>
            <a:lstStyle/>
            <a:p>
              <a:r>
                <a:rPr lang="zh-TW" altLang="en-US" sz="6600" dirty="0"/>
                <a:t>研究方法</a:t>
              </a:r>
            </a:p>
          </p:txBody>
        </p:sp>
      </p:grpSp>
      <p:sp>
        <p:nvSpPr>
          <p:cNvPr id="10" name="AutoShape 4">
            <a:extLst>
              <a:ext uri="{FF2B5EF4-FFF2-40B4-BE49-F238E27FC236}">
                <a16:creationId xmlns:a16="http://schemas.microsoft.com/office/drawing/2014/main" id="{66D378D9-04DD-2FA9-7472-925CAC6BE8D4}"/>
              </a:ext>
            </a:extLst>
          </p:cNvPr>
          <p:cNvSpPr/>
          <p:nvPr/>
        </p:nvSpPr>
        <p:spPr>
          <a:xfrm>
            <a:off x="1004131" y="1432957"/>
            <a:ext cx="4038600" cy="0"/>
          </a:xfrm>
          <a:prstGeom prst="line">
            <a:avLst/>
          </a:prstGeom>
          <a:ln w="38100" cap="flat">
            <a:solidFill>
              <a:srgbClr val="967D55"/>
            </a:solidFill>
            <a:prstDash val="solid"/>
            <a:headEnd type="none" w="sm" len="sm"/>
            <a:tailEnd type="none" w="sm" len="sm"/>
          </a:ln>
        </p:spPr>
        <p:txBody>
          <a:bodyPr/>
          <a:lstStyle/>
          <a:p>
            <a:endParaRPr lang="zh-TW" altLang="en-US" dirty="0"/>
          </a:p>
        </p:txBody>
      </p:sp>
      <p:sp>
        <p:nvSpPr>
          <p:cNvPr id="6" name="文字方塊 5">
            <a:extLst>
              <a:ext uri="{FF2B5EF4-FFF2-40B4-BE49-F238E27FC236}">
                <a16:creationId xmlns:a16="http://schemas.microsoft.com/office/drawing/2014/main" id="{28AD0C8C-BAE6-E6A3-8EC8-27096AD46964}"/>
              </a:ext>
            </a:extLst>
          </p:cNvPr>
          <p:cNvSpPr txBox="1"/>
          <p:nvPr/>
        </p:nvSpPr>
        <p:spPr>
          <a:xfrm>
            <a:off x="985440" y="2064369"/>
            <a:ext cx="7848600" cy="830997"/>
          </a:xfrm>
          <a:prstGeom prst="rect">
            <a:avLst/>
          </a:prstGeom>
          <a:noFill/>
        </p:spPr>
        <p:txBody>
          <a:bodyPr wrap="square" rtlCol="0">
            <a:spAutoFit/>
          </a:bodyPr>
          <a:lstStyle/>
          <a:p>
            <a:r>
              <a:rPr lang="zh-TW" altLang="en-US" sz="4800" b="1" kern="100" dirty="0">
                <a:solidFill>
                  <a:schemeClr val="bg2">
                    <a:lumMod val="25000"/>
                  </a:schemeClr>
                </a:solidFill>
                <a:latin typeface="+mn-ea"/>
                <a:cs typeface="Times New Roman" panose="02020603050405020304" pitchFamily="18" charset="0"/>
              </a:rPr>
              <a:t>二</a:t>
            </a:r>
            <a:r>
              <a:rPr lang="zh-TW" altLang="en-US" sz="4800" b="1" kern="100" dirty="0">
                <a:solidFill>
                  <a:schemeClr val="bg2">
                    <a:lumMod val="25000"/>
                  </a:schemeClr>
                </a:solidFill>
                <a:effectLst/>
                <a:latin typeface="+mn-ea"/>
                <a:cs typeface="Times New Roman" panose="02020603050405020304" pitchFamily="18" charset="0"/>
              </a:rPr>
              <a:t>、</a:t>
            </a:r>
            <a:r>
              <a:rPr lang="zh-TW" altLang="en-US" sz="4800" b="1" kern="100" dirty="0">
                <a:solidFill>
                  <a:schemeClr val="bg2">
                    <a:lumMod val="25000"/>
                  </a:schemeClr>
                </a:solidFill>
                <a:latin typeface="+mn-ea"/>
                <a:cs typeface="Times New Roman" panose="02020603050405020304" pitchFamily="18" charset="0"/>
              </a:rPr>
              <a:t>資料蒐集與分析</a:t>
            </a:r>
            <a:endParaRPr lang="zh-TW" altLang="zh-TW" sz="4800" b="1" kern="100" dirty="0">
              <a:solidFill>
                <a:schemeClr val="bg2">
                  <a:lumMod val="25000"/>
                </a:schemeClr>
              </a:solidFill>
              <a:effectLst/>
              <a:latin typeface="+mn-ea"/>
              <a:cs typeface="Times New Roman" panose="02020603050405020304" pitchFamily="18" charset="0"/>
            </a:endParaRPr>
          </a:p>
        </p:txBody>
      </p:sp>
      <p:sp>
        <p:nvSpPr>
          <p:cNvPr id="12" name="文字方塊 11">
            <a:extLst>
              <a:ext uri="{FF2B5EF4-FFF2-40B4-BE49-F238E27FC236}">
                <a16:creationId xmlns:a16="http://schemas.microsoft.com/office/drawing/2014/main" id="{BEA5EA4D-E302-DC3A-8BD2-2B67CB6B953A}"/>
              </a:ext>
            </a:extLst>
          </p:cNvPr>
          <p:cNvSpPr txBox="1"/>
          <p:nvPr/>
        </p:nvSpPr>
        <p:spPr>
          <a:xfrm>
            <a:off x="2209800" y="3449755"/>
            <a:ext cx="13563600" cy="769441"/>
          </a:xfrm>
          <a:prstGeom prst="rect">
            <a:avLst/>
          </a:prstGeom>
          <a:noFill/>
        </p:spPr>
        <p:txBody>
          <a:bodyPr wrap="square" rtlCol="0">
            <a:spAutoFit/>
          </a:bodyPr>
          <a:lstStyle/>
          <a:p>
            <a:r>
              <a:rPr lang="zh-TW" altLang="zh-TW" sz="4400" dirty="0">
                <a:solidFill>
                  <a:srgbClr val="FF0000"/>
                </a:solidFill>
                <a:effectLst/>
                <a:latin typeface="+mn-ea"/>
                <a:cs typeface="Times New Roman" panose="02020603050405020304" pitchFamily="18" charset="0"/>
              </a:rPr>
              <a:t>階段</a:t>
            </a:r>
            <a:r>
              <a:rPr lang="zh-TW" altLang="en-US" sz="4400" dirty="0">
                <a:solidFill>
                  <a:srgbClr val="FF0000"/>
                </a:solidFill>
                <a:effectLst/>
                <a:latin typeface="+mn-ea"/>
                <a:cs typeface="Times New Roman" panose="02020603050405020304" pitchFamily="18" charset="0"/>
              </a:rPr>
              <a:t>二</a:t>
            </a:r>
            <a:r>
              <a:rPr lang="zh-TW" altLang="en-US" sz="4400" dirty="0">
                <a:solidFill>
                  <a:srgbClr val="FF0000"/>
                </a:solidFill>
                <a:latin typeface="+mn-ea"/>
                <a:cs typeface="Times New Roman" panose="02020603050405020304" pitchFamily="18" charset="0"/>
              </a:rPr>
              <a:t>：</a:t>
            </a:r>
            <a:r>
              <a:rPr lang="zh-TW" altLang="en-US" sz="4400" dirty="0">
                <a:latin typeface="+mn-ea"/>
                <a:cs typeface="Times New Roman" panose="02020603050405020304" pitchFamily="18" charset="0"/>
              </a:rPr>
              <a:t>分析線上數位服務和線下實體服務之關聯性</a:t>
            </a:r>
            <a:endParaRPr lang="zh-TW" altLang="zh-TW" sz="4400" kern="100" dirty="0">
              <a:effectLst/>
              <a:latin typeface="+mn-ea"/>
              <a:cs typeface="Times New Roman" panose="02020603050405020304" pitchFamily="18" charset="0"/>
            </a:endParaRPr>
          </a:p>
        </p:txBody>
      </p:sp>
      <p:sp>
        <p:nvSpPr>
          <p:cNvPr id="14" name="文字方塊 13">
            <a:extLst>
              <a:ext uri="{FF2B5EF4-FFF2-40B4-BE49-F238E27FC236}">
                <a16:creationId xmlns:a16="http://schemas.microsoft.com/office/drawing/2014/main" id="{C026D2C4-18CA-9712-109D-3D25398F869C}"/>
              </a:ext>
            </a:extLst>
          </p:cNvPr>
          <p:cNvSpPr txBox="1"/>
          <p:nvPr/>
        </p:nvSpPr>
        <p:spPr>
          <a:xfrm>
            <a:off x="4419385" y="4421053"/>
            <a:ext cx="4598094" cy="646331"/>
          </a:xfrm>
          <a:prstGeom prst="rect">
            <a:avLst/>
          </a:prstGeom>
          <a:noFill/>
        </p:spPr>
        <p:txBody>
          <a:bodyPr wrap="square" rtlCol="0">
            <a:spAutoFit/>
          </a:bodyPr>
          <a:lstStyle/>
          <a:p>
            <a:r>
              <a:rPr lang="en-US" altLang="zh-TW" sz="3600" kern="100" dirty="0">
                <a:effectLst/>
                <a:latin typeface="Aptos" panose="020B0004020202020204" pitchFamily="34" charset="0"/>
                <a:ea typeface="新細明體" panose="02020500000000000000" pitchFamily="18" charset="-120"/>
                <a:cs typeface="Times New Roman" panose="02020603050405020304" pitchFamily="18" charset="0"/>
              </a:rPr>
              <a:t>(</a:t>
            </a:r>
            <a:r>
              <a:rPr lang="en-US" altLang="zh-TW" sz="3600" kern="100" dirty="0">
                <a:effectLst/>
                <a:latin typeface="+mn-ea"/>
                <a:cs typeface="Times New Roman" panose="02020603050405020304" pitchFamily="18" charset="0"/>
              </a:rPr>
              <a:t>2020</a:t>
            </a:r>
            <a:r>
              <a:rPr lang="zh-TW" altLang="zh-TW" sz="3600" kern="100" dirty="0">
                <a:effectLst/>
                <a:latin typeface="+mn-ea"/>
                <a:cs typeface="Times New Roman" panose="02020603050405020304" pitchFamily="18" charset="0"/>
              </a:rPr>
              <a:t>年</a:t>
            </a:r>
            <a:r>
              <a:rPr lang="en-US" altLang="zh-TW" sz="3600" kern="100" dirty="0">
                <a:effectLst/>
                <a:latin typeface="+mn-ea"/>
                <a:cs typeface="Times New Roman" panose="02020603050405020304" pitchFamily="18" charset="0"/>
              </a:rPr>
              <a:t>5</a:t>
            </a:r>
            <a:r>
              <a:rPr lang="zh-TW" altLang="zh-TW" sz="3600" kern="100" dirty="0">
                <a:effectLst/>
                <a:latin typeface="+mn-ea"/>
                <a:cs typeface="Times New Roman" panose="02020603050405020304" pitchFamily="18" charset="0"/>
              </a:rPr>
              <a:t>月～</a:t>
            </a:r>
            <a:r>
              <a:rPr lang="en-US" altLang="zh-TW" sz="3600" kern="100" dirty="0">
                <a:effectLst/>
                <a:latin typeface="+mn-ea"/>
                <a:cs typeface="Times New Roman" panose="02020603050405020304" pitchFamily="18" charset="0"/>
              </a:rPr>
              <a:t>12</a:t>
            </a:r>
            <a:r>
              <a:rPr lang="zh-TW" altLang="zh-TW" sz="3600" kern="100" dirty="0">
                <a:effectLst/>
                <a:latin typeface="+mn-ea"/>
                <a:cs typeface="Times New Roman" panose="02020603050405020304" pitchFamily="18" charset="0"/>
              </a:rPr>
              <a:t>月</a:t>
            </a:r>
            <a:r>
              <a:rPr lang="en-US" altLang="zh-TW" sz="3600" kern="100" dirty="0">
                <a:effectLst/>
                <a:latin typeface="+mn-ea"/>
                <a:cs typeface="Times New Roman" panose="02020603050405020304" pitchFamily="18" charset="0"/>
              </a:rPr>
              <a:t>)</a:t>
            </a:r>
            <a:r>
              <a:rPr lang="zh-TW" altLang="zh-TW" sz="3600" dirty="0">
                <a:effectLst/>
                <a:latin typeface="+mn-ea"/>
                <a:cs typeface="Times New Roman" panose="02020603050405020304" pitchFamily="18" charset="0"/>
              </a:rPr>
              <a:t>。</a:t>
            </a:r>
            <a:endParaRPr lang="zh-TW" altLang="en-US" sz="3600" dirty="0"/>
          </a:p>
        </p:txBody>
      </p:sp>
      <p:sp>
        <p:nvSpPr>
          <p:cNvPr id="4" name="文字方塊 3">
            <a:extLst>
              <a:ext uri="{FF2B5EF4-FFF2-40B4-BE49-F238E27FC236}">
                <a16:creationId xmlns:a16="http://schemas.microsoft.com/office/drawing/2014/main" id="{0A4485EE-1A5C-244D-EAD8-848969A7E1C2}"/>
              </a:ext>
            </a:extLst>
          </p:cNvPr>
          <p:cNvSpPr txBox="1"/>
          <p:nvPr/>
        </p:nvSpPr>
        <p:spPr>
          <a:xfrm>
            <a:off x="2239992" y="5375531"/>
            <a:ext cx="15286008" cy="1656928"/>
          </a:xfrm>
          <a:prstGeom prst="rect">
            <a:avLst/>
          </a:prstGeom>
          <a:noFill/>
        </p:spPr>
        <p:txBody>
          <a:bodyPr wrap="square" rtlCol="0">
            <a:spAutoFit/>
          </a:bodyPr>
          <a:lstStyle/>
          <a:p>
            <a:pPr algn="just">
              <a:lnSpc>
                <a:spcPct val="150000"/>
              </a:lnSpc>
            </a:pPr>
            <a:r>
              <a:rPr lang="zh-TW" altLang="zh-TW" sz="3600" dirty="0">
                <a:effectLst/>
                <a:latin typeface="+mn-ea"/>
                <a:cs typeface="Times New Roman" panose="02020603050405020304" pitchFamily="18" charset="0"/>
              </a:rPr>
              <a:t>分析全聯在數位科技驅動之服務創新與實體服務間的連結性，及其有何組織原則以引導虛實服務？</a:t>
            </a:r>
            <a:endParaRPr lang="zh-TW" altLang="en-US" sz="3600" dirty="0">
              <a:latin typeface="+mn-ea"/>
            </a:endParaRPr>
          </a:p>
        </p:txBody>
      </p:sp>
      <p:sp>
        <p:nvSpPr>
          <p:cNvPr id="5" name="等腰三角形 4">
            <a:extLst>
              <a:ext uri="{FF2B5EF4-FFF2-40B4-BE49-F238E27FC236}">
                <a16:creationId xmlns:a16="http://schemas.microsoft.com/office/drawing/2014/main" id="{7DD6E59A-AA14-03B6-D4EE-A8927486DF4F}"/>
              </a:ext>
            </a:extLst>
          </p:cNvPr>
          <p:cNvSpPr/>
          <p:nvPr/>
        </p:nvSpPr>
        <p:spPr>
          <a:xfrm>
            <a:off x="1702494" y="5676900"/>
            <a:ext cx="457200" cy="381000"/>
          </a:xfrm>
          <a:prstGeom prst="triangl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BD13A89F-68D8-EA5C-B703-57763A79593E}"/>
              </a:ext>
            </a:extLst>
          </p:cNvPr>
          <p:cNvSpPr txBox="1"/>
          <p:nvPr/>
        </p:nvSpPr>
        <p:spPr>
          <a:xfrm>
            <a:off x="2239992" y="7255872"/>
            <a:ext cx="15514608" cy="1656928"/>
          </a:xfrm>
          <a:prstGeom prst="rect">
            <a:avLst/>
          </a:prstGeom>
          <a:noFill/>
        </p:spPr>
        <p:txBody>
          <a:bodyPr wrap="square" rtlCol="0">
            <a:spAutoFit/>
          </a:bodyPr>
          <a:lstStyle/>
          <a:p>
            <a:pPr>
              <a:lnSpc>
                <a:spcPct val="150000"/>
              </a:lnSpc>
            </a:pPr>
            <a:r>
              <a:rPr lang="zh-TW" altLang="zh-TW" sz="3600" dirty="0">
                <a:effectLst/>
                <a:latin typeface="+mn-ea"/>
                <a:cs typeface="Times New Roman" panose="02020603050405020304" pitchFamily="18" charset="0"/>
              </a:rPr>
              <a:t>分析全聯如何透過場域套牢、經濟型套牢、關係型套牢與時間套牢以有效連結客戶</a:t>
            </a:r>
            <a:endParaRPr lang="zh-TW" altLang="en-US" sz="3600" dirty="0">
              <a:latin typeface="+mn-ea"/>
            </a:endParaRPr>
          </a:p>
        </p:txBody>
      </p:sp>
      <p:sp>
        <p:nvSpPr>
          <p:cNvPr id="13" name="文字方塊 12">
            <a:extLst>
              <a:ext uri="{FF2B5EF4-FFF2-40B4-BE49-F238E27FC236}">
                <a16:creationId xmlns:a16="http://schemas.microsoft.com/office/drawing/2014/main" id="{14350BE5-B4EE-420C-5E36-EA3A824DF343}"/>
              </a:ext>
            </a:extLst>
          </p:cNvPr>
          <p:cNvSpPr txBox="1"/>
          <p:nvPr/>
        </p:nvSpPr>
        <p:spPr>
          <a:xfrm>
            <a:off x="2239992" y="9099248"/>
            <a:ext cx="12443604" cy="825932"/>
          </a:xfrm>
          <a:prstGeom prst="rect">
            <a:avLst/>
          </a:prstGeom>
          <a:noFill/>
        </p:spPr>
        <p:txBody>
          <a:bodyPr wrap="square" rtlCol="0">
            <a:spAutoFit/>
          </a:bodyPr>
          <a:lstStyle/>
          <a:p>
            <a:pPr algn="just">
              <a:lnSpc>
                <a:spcPct val="150000"/>
              </a:lnSpc>
            </a:pPr>
            <a:r>
              <a:rPr lang="zh-TW" altLang="zh-TW" sz="3600" dirty="0">
                <a:effectLst/>
                <a:latin typeface="+mn-ea"/>
                <a:cs typeface="Times New Roman" panose="02020603050405020304" pitchFamily="18" charset="0"/>
              </a:rPr>
              <a:t>分析全聯如何創新核心能力，又由此創新哪些服務價值？</a:t>
            </a:r>
            <a:endParaRPr lang="zh-TW" altLang="en-US" sz="3600" dirty="0">
              <a:latin typeface="+mn-ea"/>
            </a:endParaRPr>
          </a:p>
        </p:txBody>
      </p:sp>
      <p:sp>
        <p:nvSpPr>
          <p:cNvPr id="18" name="等腰三角形 17">
            <a:extLst>
              <a:ext uri="{FF2B5EF4-FFF2-40B4-BE49-F238E27FC236}">
                <a16:creationId xmlns:a16="http://schemas.microsoft.com/office/drawing/2014/main" id="{BDAFB11B-CDB1-7C63-920D-A2213CFF0D08}"/>
              </a:ext>
            </a:extLst>
          </p:cNvPr>
          <p:cNvSpPr/>
          <p:nvPr/>
        </p:nvSpPr>
        <p:spPr>
          <a:xfrm>
            <a:off x="1702494" y="7507129"/>
            <a:ext cx="457200" cy="381000"/>
          </a:xfrm>
          <a:prstGeom prst="triangl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等腰三角形 18">
            <a:extLst>
              <a:ext uri="{FF2B5EF4-FFF2-40B4-BE49-F238E27FC236}">
                <a16:creationId xmlns:a16="http://schemas.microsoft.com/office/drawing/2014/main" id="{74622D12-ACD3-9953-40EE-30801247C59C}"/>
              </a:ext>
            </a:extLst>
          </p:cNvPr>
          <p:cNvSpPr/>
          <p:nvPr/>
        </p:nvSpPr>
        <p:spPr>
          <a:xfrm>
            <a:off x="1702494" y="9337359"/>
            <a:ext cx="457200" cy="381000"/>
          </a:xfrm>
          <a:prstGeom prst="triangl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3288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sp>
        <p:nvSpPr>
          <p:cNvPr id="14" name="Freeform 4">
            <a:extLst>
              <a:ext uri="{FF2B5EF4-FFF2-40B4-BE49-F238E27FC236}">
                <a16:creationId xmlns:a16="http://schemas.microsoft.com/office/drawing/2014/main" id="{C3DAF9DB-6457-5D01-23F8-7DB923AD0919}"/>
              </a:ext>
            </a:extLst>
          </p:cNvPr>
          <p:cNvSpPr/>
          <p:nvPr/>
        </p:nvSpPr>
        <p:spPr>
          <a:xfrm rot="14136036">
            <a:off x="256575" y="197857"/>
            <a:ext cx="1707206" cy="1591730"/>
          </a:xfrm>
          <a:custGeom>
            <a:avLst/>
            <a:gdLst/>
            <a:ahLst/>
            <a:cxnLst/>
            <a:rect l="l" t="t" r="r" b="b"/>
            <a:pathLst>
              <a:path w="6525553" h="7102643">
                <a:moveTo>
                  <a:pt x="0" y="0"/>
                </a:moveTo>
                <a:lnTo>
                  <a:pt x="6525553" y="0"/>
                </a:lnTo>
                <a:lnTo>
                  <a:pt x="6525553" y="7102643"/>
                </a:lnTo>
                <a:lnTo>
                  <a:pt x="0" y="71026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15" name="Freeform 6">
            <a:extLst>
              <a:ext uri="{FF2B5EF4-FFF2-40B4-BE49-F238E27FC236}">
                <a16:creationId xmlns:a16="http://schemas.microsoft.com/office/drawing/2014/main" id="{D9519B80-DD29-670B-7170-ADED49AC0E17}"/>
              </a:ext>
            </a:extLst>
          </p:cNvPr>
          <p:cNvSpPr/>
          <p:nvPr/>
        </p:nvSpPr>
        <p:spPr>
          <a:xfrm>
            <a:off x="0" y="8719211"/>
            <a:ext cx="4161147" cy="1562098"/>
          </a:xfrm>
          <a:custGeom>
            <a:avLst/>
            <a:gdLst/>
            <a:ahLst/>
            <a:cxnLst/>
            <a:rect l="l" t="t" r="r" b="b"/>
            <a:pathLst>
              <a:path w="10498910" h="5043325">
                <a:moveTo>
                  <a:pt x="0" y="0"/>
                </a:moveTo>
                <a:lnTo>
                  <a:pt x="10498910" y="0"/>
                </a:lnTo>
                <a:lnTo>
                  <a:pt x="10498910" y="5043324"/>
                </a:lnTo>
                <a:lnTo>
                  <a:pt x="0" y="50433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16" name="Freeform 3">
            <a:extLst>
              <a:ext uri="{FF2B5EF4-FFF2-40B4-BE49-F238E27FC236}">
                <a16:creationId xmlns:a16="http://schemas.microsoft.com/office/drawing/2014/main" id="{FB859127-2264-9053-2ADE-E08F74467AE6}"/>
              </a:ext>
            </a:extLst>
          </p:cNvPr>
          <p:cNvSpPr/>
          <p:nvPr/>
        </p:nvSpPr>
        <p:spPr>
          <a:xfrm rot="-5400000">
            <a:off x="16223053" y="8199048"/>
            <a:ext cx="1409698" cy="2766204"/>
          </a:xfrm>
          <a:custGeom>
            <a:avLst/>
            <a:gdLst/>
            <a:ahLst/>
            <a:cxnLst/>
            <a:rect l="l" t="t" r="r" b="b"/>
            <a:pathLst>
              <a:path w="7256937" h="6987210">
                <a:moveTo>
                  <a:pt x="0" y="0"/>
                </a:moveTo>
                <a:lnTo>
                  <a:pt x="7256936" y="0"/>
                </a:lnTo>
                <a:lnTo>
                  <a:pt x="7256936" y="6987210"/>
                </a:lnTo>
                <a:lnTo>
                  <a:pt x="0" y="6987210"/>
                </a:lnTo>
                <a:lnTo>
                  <a:pt x="0" y="0"/>
                </a:lnTo>
                <a:close/>
              </a:path>
            </a:pathLst>
          </a:custGeom>
          <a:blipFill>
            <a:blip r:embed="rId6">
              <a:extLst>
                <a:ext uri="{96DAC541-7B7A-43D3-8B79-37D633B846F1}">
                  <asvg:svgBlip xmlns:asvg="http://schemas.microsoft.com/office/drawing/2016/SVG/main" r:embed="rId7"/>
                </a:ext>
              </a:extLst>
            </a:blip>
            <a:stretch>
              <a:fillRect l="-39398" t="1104" b="-1"/>
            </a:stretch>
          </a:blipFill>
        </p:spPr>
        <p:txBody>
          <a:bodyPr/>
          <a:lstStyle/>
          <a:p>
            <a:endParaRPr lang="zh-TW" altLang="en-US"/>
          </a:p>
        </p:txBody>
      </p:sp>
      <p:grpSp>
        <p:nvGrpSpPr>
          <p:cNvPr id="24" name="群組 23">
            <a:extLst>
              <a:ext uri="{FF2B5EF4-FFF2-40B4-BE49-F238E27FC236}">
                <a16:creationId xmlns:a16="http://schemas.microsoft.com/office/drawing/2014/main" id="{4A46D5D5-1AEB-12A1-CAE7-BF48C0787EA8}"/>
              </a:ext>
            </a:extLst>
          </p:cNvPr>
          <p:cNvGrpSpPr/>
          <p:nvPr/>
        </p:nvGrpSpPr>
        <p:grpSpPr>
          <a:xfrm>
            <a:off x="5743759" y="3508364"/>
            <a:ext cx="6800482" cy="2682240"/>
            <a:chOff x="5598931" y="3009900"/>
            <a:chExt cx="6800482" cy="2682240"/>
          </a:xfrm>
        </p:grpSpPr>
        <p:grpSp>
          <p:nvGrpSpPr>
            <p:cNvPr id="18" name="组合 5">
              <a:extLst>
                <a:ext uri="{FF2B5EF4-FFF2-40B4-BE49-F238E27FC236}">
                  <a16:creationId xmlns:a16="http://schemas.microsoft.com/office/drawing/2014/main" id="{1726DAD7-091A-9C0E-CD9C-62346E5B4E89}"/>
                </a:ext>
              </a:extLst>
            </p:cNvPr>
            <p:cNvGrpSpPr/>
            <p:nvPr/>
          </p:nvGrpSpPr>
          <p:grpSpPr>
            <a:xfrm>
              <a:off x="6400800" y="3009900"/>
              <a:ext cx="5196744" cy="609600"/>
              <a:chOff x="5603359" y="2190308"/>
              <a:chExt cx="1996344" cy="405003"/>
            </a:xfrm>
          </p:grpSpPr>
          <p:sp>
            <p:nvSpPr>
              <p:cNvPr id="19" name="文本框 2">
                <a:extLst>
                  <a:ext uri="{FF2B5EF4-FFF2-40B4-BE49-F238E27FC236}">
                    <a16:creationId xmlns:a16="http://schemas.microsoft.com/office/drawing/2014/main" id="{54F25F1D-0DB9-2828-BCB7-503A8CE1861C}"/>
                  </a:ext>
                </a:extLst>
              </p:cNvPr>
              <p:cNvSpPr txBox="1"/>
              <p:nvPr/>
            </p:nvSpPr>
            <p:spPr>
              <a:xfrm>
                <a:off x="5603359" y="2202955"/>
                <a:ext cx="1996344" cy="365760"/>
              </a:xfrm>
              <a:prstGeom prst="rect">
                <a:avLst/>
              </a:prstGeom>
              <a:noFill/>
            </p:spPr>
            <p:txBody>
              <a:bodyPr wrap="square" rtlCol="0">
                <a:noAutofit/>
              </a:bodyPr>
              <a:lstStyle/>
              <a:p>
                <a:pPr algn="dist"/>
                <a:r>
                  <a:rPr kumimoji="1" lang="zh-TW" altLang="zh-TW" sz="3200" dirty="0">
                    <a:solidFill>
                      <a:schemeClr val="tx1">
                        <a:lumMod val="75000"/>
                        <a:lumOff val="25000"/>
                      </a:schemeClr>
                    </a:solidFill>
                    <a:latin typeface="微軟正黑體" panose="020B0604030504040204" pitchFamily="34" charset="-120"/>
                    <a:ea typeface="微軟正黑體" panose="020B0604030504040204" pitchFamily="34" charset="-120"/>
                  </a:rPr>
                  <a:t>PART 01</a:t>
                </a:r>
                <a:endParaRPr kumimoji="1" lang="zh-CN" altLang="en-US" sz="32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cxnSp>
            <p:nvCxnSpPr>
              <p:cNvPr id="20" name="直线连接符 3">
                <a:extLst>
                  <a:ext uri="{FF2B5EF4-FFF2-40B4-BE49-F238E27FC236}">
                    <a16:creationId xmlns:a16="http://schemas.microsoft.com/office/drawing/2014/main" id="{0DFDC473-F4A3-ABC9-9B24-77108097E8CF}"/>
                  </a:ext>
                </a:extLst>
              </p:cNvPr>
              <p:cNvCxnSpPr/>
              <p:nvPr/>
            </p:nvCxnSpPr>
            <p:spPr>
              <a:xfrm>
                <a:off x="5603359" y="2190308"/>
                <a:ext cx="1916897"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线连接符 4">
                <a:extLst>
                  <a:ext uri="{FF2B5EF4-FFF2-40B4-BE49-F238E27FC236}">
                    <a16:creationId xmlns:a16="http://schemas.microsoft.com/office/drawing/2014/main" id="{4E0415D7-DB21-DAE0-C837-8C30F57F1BBF}"/>
                  </a:ext>
                </a:extLst>
              </p:cNvPr>
              <p:cNvCxnSpPr/>
              <p:nvPr/>
            </p:nvCxnSpPr>
            <p:spPr>
              <a:xfrm>
                <a:off x="5603359" y="2595311"/>
                <a:ext cx="1916897"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2" name="文本框 1">
              <a:extLst>
                <a:ext uri="{FF2B5EF4-FFF2-40B4-BE49-F238E27FC236}">
                  <a16:creationId xmlns:a16="http://schemas.microsoft.com/office/drawing/2014/main" id="{75B2BA45-1E3B-A739-05F4-0A26EFA7CAAA}"/>
                </a:ext>
              </a:extLst>
            </p:cNvPr>
            <p:cNvSpPr txBox="1"/>
            <p:nvPr/>
          </p:nvSpPr>
          <p:spPr>
            <a:xfrm>
              <a:off x="5598931" y="4594860"/>
              <a:ext cx="6800482" cy="1097280"/>
            </a:xfrm>
            <a:prstGeom prst="rect">
              <a:avLst/>
            </a:prstGeom>
            <a:noFill/>
          </p:spPr>
          <p:txBody>
            <a:bodyPr wrap="square" rtlCol="0">
              <a:noAutofit/>
            </a:bodyPr>
            <a:lstStyle/>
            <a:p>
              <a:pPr algn="dist"/>
              <a:r>
                <a:rPr kumimoji="1" lang="zh-TW" altLang="en-US" sz="8800" dirty="0">
                  <a:solidFill>
                    <a:schemeClr val="tx1">
                      <a:lumMod val="75000"/>
                      <a:lumOff val="25000"/>
                    </a:schemeClr>
                  </a:solidFill>
                  <a:latin typeface="微軟正黑體" panose="020B0604030504040204" pitchFamily="34" charset="-120"/>
                  <a:ea typeface="微軟正黑體" panose="020B0604030504040204" pitchFamily="34" charset="-120"/>
                </a:rPr>
                <a:t>緒論</a:t>
              </a:r>
              <a:endParaRPr kumimoji="1" lang="en-US" altLang="zh-CN" sz="88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grpSp>
      <p:sp>
        <p:nvSpPr>
          <p:cNvPr id="23" name="AutoShape 4">
            <a:extLst>
              <a:ext uri="{FF2B5EF4-FFF2-40B4-BE49-F238E27FC236}">
                <a16:creationId xmlns:a16="http://schemas.microsoft.com/office/drawing/2014/main" id="{E628FA16-6B6B-5E4B-2657-33FF65988B0E}"/>
              </a:ext>
            </a:extLst>
          </p:cNvPr>
          <p:cNvSpPr/>
          <p:nvPr/>
        </p:nvSpPr>
        <p:spPr>
          <a:xfrm>
            <a:off x="9780663" y="800100"/>
            <a:ext cx="8507337" cy="0"/>
          </a:xfrm>
          <a:prstGeom prst="line">
            <a:avLst/>
          </a:prstGeom>
          <a:ln w="38100" cap="flat">
            <a:solidFill>
              <a:srgbClr val="967D55"/>
            </a:solidFill>
            <a:prstDash val="solid"/>
            <a:headEnd type="none" w="sm" len="sm"/>
            <a:tailEnd type="none" w="sm" len="sm"/>
          </a:ln>
        </p:spPr>
        <p:txBody>
          <a:bodyPr/>
          <a:lstStyle/>
          <a:p>
            <a:endParaRPr lang="zh-TW"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sp>
        <p:nvSpPr>
          <p:cNvPr id="14" name="淚滴形 13">
            <a:extLst>
              <a:ext uri="{FF2B5EF4-FFF2-40B4-BE49-F238E27FC236}">
                <a16:creationId xmlns:a16="http://schemas.microsoft.com/office/drawing/2014/main" id="{249BA32B-647F-F301-692F-E9E6E452F946}"/>
              </a:ext>
            </a:extLst>
          </p:cNvPr>
          <p:cNvSpPr/>
          <p:nvPr/>
        </p:nvSpPr>
        <p:spPr>
          <a:xfrm>
            <a:off x="16230600" y="0"/>
            <a:ext cx="2114550" cy="1485900"/>
          </a:xfrm>
          <a:prstGeom prst="teardrop">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BC8A2322-BD4E-269B-8A04-F72C5AA0CA66}"/>
              </a:ext>
            </a:extLst>
          </p:cNvPr>
          <p:cNvSpPr/>
          <p:nvPr/>
        </p:nvSpPr>
        <p:spPr>
          <a:xfrm>
            <a:off x="18118669" y="1277751"/>
            <a:ext cx="169332" cy="900925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0" name="群組 19">
            <a:extLst>
              <a:ext uri="{FF2B5EF4-FFF2-40B4-BE49-F238E27FC236}">
                <a16:creationId xmlns:a16="http://schemas.microsoft.com/office/drawing/2014/main" id="{3BF07D29-40A1-0C1E-4865-2BE7EBB7F59C}"/>
              </a:ext>
            </a:extLst>
          </p:cNvPr>
          <p:cNvGrpSpPr/>
          <p:nvPr/>
        </p:nvGrpSpPr>
        <p:grpSpPr>
          <a:xfrm>
            <a:off x="458852" y="406193"/>
            <a:ext cx="4913248" cy="1107996"/>
            <a:chOff x="457200" y="432759"/>
            <a:chExt cx="4913248" cy="1107996"/>
          </a:xfrm>
        </p:grpSpPr>
        <p:sp>
          <p:nvSpPr>
            <p:cNvPr id="21" name="橢圓 20">
              <a:extLst>
                <a:ext uri="{FF2B5EF4-FFF2-40B4-BE49-F238E27FC236}">
                  <a16:creationId xmlns:a16="http://schemas.microsoft.com/office/drawing/2014/main" id="{F5A23250-33E0-A425-8351-CEE1059597A2}"/>
                </a:ext>
              </a:extLst>
            </p:cNvPr>
            <p:cNvSpPr/>
            <p:nvPr/>
          </p:nvSpPr>
          <p:spPr>
            <a:xfrm>
              <a:off x="457200" y="820431"/>
              <a:ext cx="533400" cy="527742"/>
            </a:xfrm>
            <a:prstGeom prst="ellipse">
              <a:avLst/>
            </a:prstGeom>
            <a:solidFill>
              <a:srgbClr val="FCBA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文字方塊 21">
              <a:extLst>
                <a:ext uri="{FF2B5EF4-FFF2-40B4-BE49-F238E27FC236}">
                  <a16:creationId xmlns:a16="http://schemas.microsoft.com/office/drawing/2014/main" id="{6F19E437-D1A4-0F19-72BC-BBAB730BDB3D}"/>
                </a:ext>
              </a:extLst>
            </p:cNvPr>
            <p:cNvSpPr txBox="1"/>
            <p:nvPr/>
          </p:nvSpPr>
          <p:spPr>
            <a:xfrm>
              <a:off x="1331848" y="432759"/>
              <a:ext cx="4038600" cy="1107996"/>
            </a:xfrm>
            <a:prstGeom prst="rect">
              <a:avLst/>
            </a:prstGeom>
            <a:noFill/>
          </p:spPr>
          <p:txBody>
            <a:bodyPr wrap="square" rtlCol="0">
              <a:spAutoFit/>
            </a:bodyPr>
            <a:lstStyle/>
            <a:p>
              <a:r>
                <a:rPr lang="zh-TW" altLang="en-US" sz="6600" dirty="0"/>
                <a:t>調查架構</a:t>
              </a:r>
            </a:p>
          </p:txBody>
        </p:sp>
      </p:grpSp>
      <p:sp>
        <p:nvSpPr>
          <p:cNvPr id="23" name="AutoShape 4">
            <a:extLst>
              <a:ext uri="{FF2B5EF4-FFF2-40B4-BE49-F238E27FC236}">
                <a16:creationId xmlns:a16="http://schemas.microsoft.com/office/drawing/2014/main" id="{9FC0627B-96B9-DEBB-0E5A-B6FAC988333D}"/>
              </a:ext>
            </a:extLst>
          </p:cNvPr>
          <p:cNvSpPr/>
          <p:nvPr/>
        </p:nvSpPr>
        <p:spPr>
          <a:xfrm>
            <a:off x="1156531" y="1585357"/>
            <a:ext cx="4038600" cy="0"/>
          </a:xfrm>
          <a:prstGeom prst="line">
            <a:avLst/>
          </a:prstGeom>
          <a:ln w="38100" cap="flat">
            <a:solidFill>
              <a:srgbClr val="967D55"/>
            </a:solidFill>
            <a:prstDash val="solid"/>
            <a:headEnd type="none" w="sm" len="sm"/>
            <a:tailEnd type="none" w="sm" len="sm"/>
          </a:ln>
        </p:spPr>
        <p:txBody>
          <a:bodyPr/>
          <a:lstStyle/>
          <a:p>
            <a:endParaRPr lang="zh-TW" altLang="en-US" dirty="0"/>
          </a:p>
        </p:txBody>
      </p:sp>
      <p:pic>
        <p:nvPicPr>
          <p:cNvPr id="16" name="圖片 15" descr="一張含有 文字, 螢幕擷取畫面, 字型, 圖表 的圖片&#10;&#10;自動產生的描述">
            <a:extLst>
              <a:ext uri="{FF2B5EF4-FFF2-40B4-BE49-F238E27FC236}">
                <a16:creationId xmlns:a16="http://schemas.microsoft.com/office/drawing/2014/main" id="{0F1969DB-4314-BE4A-B191-EE5CDD0B6DDF}"/>
              </a:ext>
            </a:extLst>
          </p:cNvPr>
          <p:cNvPicPr>
            <a:picLocks noChangeAspect="1"/>
          </p:cNvPicPr>
          <p:nvPr/>
        </p:nvPicPr>
        <p:blipFill rotWithShape="1">
          <a:blip r:embed="rId2"/>
          <a:srcRect b="17037"/>
          <a:stretch/>
        </p:blipFill>
        <p:spPr bwMode="auto">
          <a:xfrm>
            <a:off x="992252" y="2406115"/>
            <a:ext cx="15259543" cy="5474770"/>
          </a:xfrm>
          <a:prstGeom prst="rect">
            <a:avLst/>
          </a:prstGeom>
          <a:ln>
            <a:noFill/>
          </a:ln>
          <a:extLst>
            <a:ext uri="{53640926-AAD7-44D8-BBD7-CCE9431645EC}">
              <a14:shadowObscured xmlns:a14="http://schemas.microsoft.com/office/drawing/2010/main"/>
            </a:ext>
          </a:extLst>
        </p:spPr>
      </p:pic>
      <p:pic>
        <p:nvPicPr>
          <p:cNvPr id="17" name="圖片 16" descr="一張含有 文字, 螢幕擷取畫面, 字型, 圖表 的圖片&#10;&#10;自動產生的描述">
            <a:extLst>
              <a:ext uri="{FF2B5EF4-FFF2-40B4-BE49-F238E27FC236}">
                <a16:creationId xmlns:a16="http://schemas.microsoft.com/office/drawing/2014/main" id="{407E2D2E-3E4D-B4F5-F07A-38529F1B05BD}"/>
              </a:ext>
            </a:extLst>
          </p:cNvPr>
          <p:cNvPicPr>
            <a:picLocks noChangeAspect="1"/>
          </p:cNvPicPr>
          <p:nvPr/>
        </p:nvPicPr>
        <p:blipFill rotWithShape="1">
          <a:blip r:embed="rId2"/>
          <a:srcRect l="21067" t="86303" r="24150" b="2410"/>
          <a:stretch/>
        </p:blipFill>
        <p:spPr bwMode="auto">
          <a:xfrm>
            <a:off x="4484354" y="8332968"/>
            <a:ext cx="8275337" cy="737348"/>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DDA0277-C375-B8B8-A0AD-B9335E25070E}"/>
              </a:ext>
            </a:extLst>
          </p:cNvPr>
          <p:cNvSpPr/>
          <p:nvPr/>
        </p:nvSpPr>
        <p:spPr>
          <a:xfrm>
            <a:off x="1695451" y="4784759"/>
            <a:ext cx="14839949" cy="5372218"/>
          </a:xfrm>
          <a:prstGeom prst="rect">
            <a:avLst/>
          </a:prstGeom>
          <a:solidFill>
            <a:srgbClr val="F4EADB"/>
          </a:solidFill>
          <a:ln w="63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淚滴形 13">
            <a:extLst>
              <a:ext uri="{FF2B5EF4-FFF2-40B4-BE49-F238E27FC236}">
                <a16:creationId xmlns:a16="http://schemas.microsoft.com/office/drawing/2014/main" id="{249BA32B-647F-F301-692F-E9E6E452F946}"/>
              </a:ext>
            </a:extLst>
          </p:cNvPr>
          <p:cNvSpPr/>
          <p:nvPr/>
        </p:nvSpPr>
        <p:spPr>
          <a:xfrm>
            <a:off x="16230600" y="0"/>
            <a:ext cx="2114550" cy="1485900"/>
          </a:xfrm>
          <a:prstGeom prst="teardrop">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BC8A2322-BD4E-269B-8A04-F72C5AA0CA66}"/>
              </a:ext>
            </a:extLst>
          </p:cNvPr>
          <p:cNvSpPr/>
          <p:nvPr/>
        </p:nvSpPr>
        <p:spPr>
          <a:xfrm>
            <a:off x="18118669" y="1277751"/>
            <a:ext cx="169332" cy="900925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0" name="群組 19">
            <a:extLst>
              <a:ext uri="{FF2B5EF4-FFF2-40B4-BE49-F238E27FC236}">
                <a16:creationId xmlns:a16="http://schemas.microsoft.com/office/drawing/2014/main" id="{3BF07D29-40A1-0C1E-4865-2BE7EBB7F59C}"/>
              </a:ext>
            </a:extLst>
          </p:cNvPr>
          <p:cNvGrpSpPr/>
          <p:nvPr/>
        </p:nvGrpSpPr>
        <p:grpSpPr>
          <a:xfrm>
            <a:off x="458852" y="406193"/>
            <a:ext cx="4913248" cy="1107996"/>
            <a:chOff x="457200" y="432759"/>
            <a:chExt cx="4913248" cy="1107996"/>
          </a:xfrm>
        </p:grpSpPr>
        <p:sp>
          <p:nvSpPr>
            <p:cNvPr id="21" name="橢圓 20">
              <a:extLst>
                <a:ext uri="{FF2B5EF4-FFF2-40B4-BE49-F238E27FC236}">
                  <a16:creationId xmlns:a16="http://schemas.microsoft.com/office/drawing/2014/main" id="{F5A23250-33E0-A425-8351-CEE1059597A2}"/>
                </a:ext>
              </a:extLst>
            </p:cNvPr>
            <p:cNvSpPr/>
            <p:nvPr/>
          </p:nvSpPr>
          <p:spPr>
            <a:xfrm>
              <a:off x="457200" y="820431"/>
              <a:ext cx="533400" cy="527742"/>
            </a:xfrm>
            <a:prstGeom prst="ellipse">
              <a:avLst/>
            </a:prstGeom>
            <a:solidFill>
              <a:srgbClr val="FCBA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文字方塊 21">
              <a:extLst>
                <a:ext uri="{FF2B5EF4-FFF2-40B4-BE49-F238E27FC236}">
                  <a16:creationId xmlns:a16="http://schemas.microsoft.com/office/drawing/2014/main" id="{6F19E437-D1A4-0F19-72BC-BBAB730BDB3D}"/>
                </a:ext>
              </a:extLst>
            </p:cNvPr>
            <p:cNvSpPr txBox="1"/>
            <p:nvPr/>
          </p:nvSpPr>
          <p:spPr>
            <a:xfrm>
              <a:off x="1331848" y="432759"/>
              <a:ext cx="4038600" cy="1107996"/>
            </a:xfrm>
            <a:prstGeom prst="rect">
              <a:avLst/>
            </a:prstGeom>
            <a:noFill/>
          </p:spPr>
          <p:txBody>
            <a:bodyPr wrap="square" rtlCol="0">
              <a:spAutoFit/>
            </a:bodyPr>
            <a:lstStyle/>
            <a:p>
              <a:r>
                <a:rPr lang="zh-TW" altLang="en-US" sz="6600" dirty="0"/>
                <a:t>採訪對象</a:t>
              </a:r>
            </a:p>
          </p:txBody>
        </p:sp>
      </p:grpSp>
      <p:sp>
        <p:nvSpPr>
          <p:cNvPr id="23" name="AutoShape 4">
            <a:extLst>
              <a:ext uri="{FF2B5EF4-FFF2-40B4-BE49-F238E27FC236}">
                <a16:creationId xmlns:a16="http://schemas.microsoft.com/office/drawing/2014/main" id="{9FC0627B-96B9-DEBB-0E5A-B6FAC988333D}"/>
              </a:ext>
            </a:extLst>
          </p:cNvPr>
          <p:cNvSpPr/>
          <p:nvPr/>
        </p:nvSpPr>
        <p:spPr>
          <a:xfrm>
            <a:off x="1156531" y="1585357"/>
            <a:ext cx="4038600" cy="0"/>
          </a:xfrm>
          <a:prstGeom prst="line">
            <a:avLst/>
          </a:prstGeom>
          <a:ln w="38100" cap="flat">
            <a:solidFill>
              <a:srgbClr val="967D55"/>
            </a:solidFill>
            <a:prstDash val="solid"/>
            <a:headEnd type="none" w="sm" len="sm"/>
            <a:tailEnd type="none" w="sm" len="sm"/>
          </a:ln>
        </p:spPr>
        <p:txBody>
          <a:bodyPr/>
          <a:lstStyle/>
          <a:p>
            <a:endParaRPr lang="zh-TW" altLang="en-US" dirty="0"/>
          </a:p>
        </p:txBody>
      </p:sp>
      <p:sp>
        <p:nvSpPr>
          <p:cNvPr id="2" name="文字方塊 1">
            <a:extLst>
              <a:ext uri="{FF2B5EF4-FFF2-40B4-BE49-F238E27FC236}">
                <a16:creationId xmlns:a16="http://schemas.microsoft.com/office/drawing/2014/main" id="{0C818AB5-1A1B-8AB2-5060-1D88AFCB731C}"/>
              </a:ext>
            </a:extLst>
          </p:cNvPr>
          <p:cNvSpPr txBox="1"/>
          <p:nvPr/>
        </p:nvSpPr>
        <p:spPr>
          <a:xfrm>
            <a:off x="1126339" y="1856982"/>
            <a:ext cx="15771748" cy="2621039"/>
          </a:xfrm>
          <a:prstGeom prst="rect">
            <a:avLst/>
          </a:prstGeom>
          <a:noFill/>
        </p:spPr>
        <p:txBody>
          <a:bodyPr wrap="square" rtlCol="0">
            <a:spAutoFit/>
          </a:bodyPr>
          <a:lstStyle/>
          <a:p>
            <a:pPr algn="just">
              <a:lnSpc>
                <a:spcPct val="150000"/>
              </a:lnSpc>
            </a:pPr>
            <a:r>
              <a:rPr lang="zh-TW" altLang="zh-TW" sz="3800" kern="100" dirty="0">
                <a:effectLst/>
                <a:latin typeface="+mn-ea"/>
                <a:cs typeface="Times New Roman" panose="02020603050405020304" pitchFamily="18" charset="0"/>
              </a:rPr>
              <a:t>本研究特別採訪全聯經營團隊的多位資深主管，調查重點在釐清全聯導入數位科技以創新服務之內容，而除了採訪全聯核心經營團隊外，尚有以下幾類受訪者：</a:t>
            </a:r>
          </a:p>
        </p:txBody>
      </p:sp>
      <p:grpSp>
        <p:nvGrpSpPr>
          <p:cNvPr id="5" name="群組 4">
            <a:extLst>
              <a:ext uri="{FF2B5EF4-FFF2-40B4-BE49-F238E27FC236}">
                <a16:creationId xmlns:a16="http://schemas.microsoft.com/office/drawing/2014/main" id="{8C6449D3-6F75-A69A-4516-E2D7580B685B}"/>
              </a:ext>
            </a:extLst>
          </p:cNvPr>
          <p:cNvGrpSpPr/>
          <p:nvPr/>
        </p:nvGrpSpPr>
        <p:grpSpPr>
          <a:xfrm>
            <a:off x="1778479" y="4886492"/>
            <a:ext cx="6442673" cy="707886"/>
            <a:chOff x="1676400" y="5479845"/>
            <a:chExt cx="6442673" cy="707886"/>
          </a:xfrm>
        </p:grpSpPr>
        <p:sp>
          <p:nvSpPr>
            <p:cNvPr id="4" name="矩形 3">
              <a:extLst>
                <a:ext uri="{FF2B5EF4-FFF2-40B4-BE49-F238E27FC236}">
                  <a16:creationId xmlns:a16="http://schemas.microsoft.com/office/drawing/2014/main" id="{18327172-A7E6-FF89-3FAA-7DEB37E3EC19}"/>
                </a:ext>
              </a:extLst>
            </p:cNvPr>
            <p:cNvSpPr/>
            <p:nvPr/>
          </p:nvSpPr>
          <p:spPr>
            <a:xfrm>
              <a:off x="1676400" y="5479845"/>
              <a:ext cx="6414098" cy="707886"/>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D44F5FA2-8CC2-0F71-07C1-BA210C79BCEB}"/>
                </a:ext>
              </a:extLst>
            </p:cNvPr>
            <p:cNvSpPr txBox="1"/>
            <p:nvPr/>
          </p:nvSpPr>
          <p:spPr>
            <a:xfrm>
              <a:off x="1704975" y="5479845"/>
              <a:ext cx="6414098" cy="707886"/>
            </a:xfrm>
            <a:prstGeom prst="rect">
              <a:avLst/>
            </a:prstGeom>
            <a:noFill/>
          </p:spPr>
          <p:txBody>
            <a:bodyPr wrap="square" rtlCol="0">
              <a:spAutoFit/>
            </a:bodyPr>
            <a:lstStyle/>
            <a:p>
              <a:r>
                <a:rPr lang="zh-TW" altLang="zh-TW" sz="4000" b="1" kern="100" dirty="0">
                  <a:effectLst/>
                  <a:latin typeface="+mn-ea"/>
                  <a:cs typeface="Times New Roman" panose="02020603050405020304" pitchFamily="18" charset="0"/>
                </a:rPr>
                <a:t>全聯的核心客群──婆媽族</a:t>
              </a:r>
            </a:p>
          </p:txBody>
        </p:sp>
      </p:grpSp>
      <p:sp>
        <p:nvSpPr>
          <p:cNvPr id="6" name="文字方塊 5">
            <a:extLst>
              <a:ext uri="{FF2B5EF4-FFF2-40B4-BE49-F238E27FC236}">
                <a16:creationId xmlns:a16="http://schemas.microsoft.com/office/drawing/2014/main" id="{AB1114A9-5FB4-FC07-4797-EB65DECBB048}"/>
              </a:ext>
            </a:extLst>
          </p:cNvPr>
          <p:cNvSpPr txBox="1"/>
          <p:nvPr/>
        </p:nvSpPr>
        <p:spPr>
          <a:xfrm>
            <a:off x="1994132" y="5752331"/>
            <a:ext cx="14450483" cy="4149919"/>
          </a:xfrm>
          <a:prstGeom prst="rect">
            <a:avLst/>
          </a:prstGeom>
          <a:noFill/>
        </p:spPr>
        <p:txBody>
          <a:bodyPr wrap="square" rtlCol="0">
            <a:spAutoFit/>
          </a:bodyPr>
          <a:lstStyle/>
          <a:p>
            <a:pPr>
              <a:lnSpc>
                <a:spcPct val="150000"/>
              </a:lnSpc>
            </a:pPr>
            <a:r>
              <a:rPr lang="zh-TW" altLang="zh-TW" sz="3600" dirty="0">
                <a:effectLst/>
                <a:latin typeface="+mn-ea"/>
                <a:cs typeface="Times New Roman" panose="02020603050405020304" pitchFamily="18" charset="0"/>
              </a:rPr>
              <a:t>全聯有七成女性消費人口，且年齡層偏高，以</a:t>
            </a:r>
            <a:r>
              <a:rPr lang="en-US" altLang="zh-TW" sz="3600" dirty="0">
                <a:effectLst/>
                <a:latin typeface="+mn-ea"/>
                <a:cs typeface="Times New Roman" panose="02020603050405020304" pitchFamily="18" charset="0"/>
              </a:rPr>
              <a:t>40</a:t>
            </a:r>
            <a:r>
              <a:rPr lang="zh-TW" altLang="zh-TW" sz="3600" dirty="0">
                <a:effectLst/>
                <a:latin typeface="+mn-ea"/>
                <a:cs typeface="Times New Roman" panose="02020603050405020304" pitchFamily="18" charset="0"/>
              </a:rPr>
              <a:t>～</a:t>
            </a:r>
            <a:r>
              <a:rPr lang="en-US" altLang="zh-TW" sz="3600" dirty="0">
                <a:effectLst/>
                <a:latin typeface="+mn-ea"/>
                <a:cs typeface="Times New Roman" panose="02020603050405020304" pitchFamily="18" charset="0"/>
              </a:rPr>
              <a:t>59</a:t>
            </a:r>
            <a:r>
              <a:rPr lang="zh-TW" altLang="zh-TW" sz="3600" dirty="0">
                <a:effectLst/>
                <a:latin typeface="+mn-ea"/>
                <a:cs typeface="Times New Roman" panose="02020603050405020304" pitchFamily="18" charset="0"/>
              </a:rPr>
              <a:t>歲居多。因此如何滿足這群婆媽族的核心需求，是全聯在推動服務創新之首要挑戰。</a:t>
            </a:r>
            <a:r>
              <a:rPr lang="zh-TW" altLang="zh-TW" sz="3600" kern="100" dirty="0">
                <a:effectLst/>
                <a:latin typeface="+mn-ea"/>
                <a:cs typeface="Times New Roman" panose="02020603050405020304" pitchFamily="18" charset="0"/>
              </a:rPr>
              <a:t>本研究特別採訪三十多位婆媽族群與年輕客群，想釐清不同客群對全聯商品與服務需求的差異，以及數位科技與實體服務創新是否能有效滿足不同客群需求</a:t>
            </a:r>
            <a:r>
              <a:rPr lang="zh-TW" altLang="en-US" sz="3600" kern="100" dirty="0">
                <a:effectLst/>
                <a:latin typeface="+mn-ea"/>
                <a:cs typeface="Times New Roman" panose="02020603050405020304" pitchFamily="18" charset="0"/>
              </a:rPr>
              <a:t>？</a:t>
            </a:r>
            <a:endParaRPr lang="zh-TW" altLang="zh-TW" sz="3600"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27195403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sp>
        <p:nvSpPr>
          <p:cNvPr id="14" name="淚滴形 13">
            <a:extLst>
              <a:ext uri="{FF2B5EF4-FFF2-40B4-BE49-F238E27FC236}">
                <a16:creationId xmlns:a16="http://schemas.microsoft.com/office/drawing/2014/main" id="{249BA32B-647F-F301-692F-E9E6E452F946}"/>
              </a:ext>
            </a:extLst>
          </p:cNvPr>
          <p:cNvSpPr/>
          <p:nvPr/>
        </p:nvSpPr>
        <p:spPr>
          <a:xfrm>
            <a:off x="16230600" y="0"/>
            <a:ext cx="2114550" cy="1485900"/>
          </a:xfrm>
          <a:prstGeom prst="teardrop">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BC8A2322-BD4E-269B-8A04-F72C5AA0CA66}"/>
              </a:ext>
            </a:extLst>
          </p:cNvPr>
          <p:cNvSpPr/>
          <p:nvPr/>
        </p:nvSpPr>
        <p:spPr>
          <a:xfrm>
            <a:off x="18118669" y="1277751"/>
            <a:ext cx="169332" cy="900925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0" name="群組 19">
            <a:extLst>
              <a:ext uri="{FF2B5EF4-FFF2-40B4-BE49-F238E27FC236}">
                <a16:creationId xmlns:a16="http://schemas.microsoft.com/office/drawing/2014/main" id="{3BF07D29-40A1-0C1E-4865-2BE7EBB7F59C}"/>
              </a:ext>
            </a:extLst>
          </p:cNvPr>
          <p:cNvGrpSpPr/>
          <p:nvPr/>
        </p:nvGrpSpPr>
        <p:grpSpPr>
          <a:xfrm>
            <a:off x="458852" y="406193"/>
            <a:ext cx="4913248" cy="1107996"/>
            <a:chOff x="457200" y="432759"/>
            <a:chExt cx="4913248" cy="1107996"/>
          </a:xfrm>
        </p:grpSpPr>
        <p:sp>
          <p:nvSpPr>
            <p:cNvPr id="21" name="橢圓 20">
              <a:extLst>
                <a:ext uri="{FF2B5EF4-FFF2-40B4-BE49-F238E27FC236}">
                  <a16:creationId xmlns:a16="http://schemas.microsoft.com/office/drawing/2014/main" id="{F5A23250-33E0-A425-8351-CEE1059597A2}"/>
                </a:ext>
              </a:extLst>
            </p:cNvPr>
            <p:cNvSpPr/>
            <p:nvPr/>
          </p:nvSpPr>
          <p:spPr>
            <a:xfrm>
              <a:off x="457200" y="820431"/>
              <a:ext cx="533400" cy="527742"/>
            </a:xfrm>
            <a:prstGeom prst="ellipse">
              <a:avLst/>
            </a:prstGeom>
            <a:solidFill>
              <a:srgbClr val="FCBA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文字方塊 21">
              <a:extLst>
                <a:ext uri="{FF2B5EF4-FFF2-40B4-BE49-F238E27FC236}">
                  <a16:creationId xmlns:a16="http://schemas.microsoft.com/office/drawing/2014/main" id="{6F19E437-D1A4-0F19-72BC-BBAB730BDB3D}"/>
                </a:ext>
              </a:extLst>
            </p:cNvPr>
            <p:cNvSpPr txBox="1"/>
            <p:nvPr/>
          </p:nvSpPr>
          <p:spPr>
            <a:xfrm>
              <a:off x="1331848" y="432759"/>
              <a:ext cx="4038600" cy="1107996"/>
            </a:xfrm>
            <a:prstGeom prst="rect">
              <a:avLst/>
            </a:prstGeom>
            <a:noFill/>
          </p:spPr>
          <p:txBody>
            <a:bodyPr wrap="square" rtlCol="0">
              <a:spAutoFit/>
            </a:bodyPr>
            <a:lstStyle/>
            <a:p>
              <a:r>
                <a:rPr lang="zh-TW" altLang="en-US" sz="6600" dirty="0"/>
                <a:t>採訪對象</a:t>
              </a:r>
            </a:p>
          </p:txBody>
        </p:sp>
      </p:grpSp>
      <p:sp>
        <p:nvSpPr>
          <p:cNvPr id="23" name="AutoShape 4">
            <a:extLst>
              <a:ext uri="{FF2B5EF4-FFF2-40B4-BE49-F238E27FC236}">
                <a16:creationId xmlns:a16="http://schemas.microsoft.com/office/drawing/2014/main" id="{9FC0627B-96B9-DEBB-0E5A-B6FAC988333D}"/>
              </a:ext>
            </a:extLst>
          </p:cNvPr>
          <p:cNvSpPr/>
          <p:nvPr/>
        </p:nvSpPr>
        <p:spPr>
          <a:xfrm>
            <a:off x="1156531" y="1585357"/>
            <a:ext cx="4038600" cy="0"/>
          </a:xfrm>
          <a:prstGeom prst="line">
            <a:avLst/>
          </a:prstGeom>
          <a:ln w="38100" cap="flat">
            <a:solidFill>
              <a:srgbClr val="967D55"/>
            </a:solidFill>
            <a:prstDash val="solid"/>
            <a:headEnd type="none" w="sm" len="sm"/>
            <a:tailEnd type="none" w="sm" len="sm"/>
          </a:ln>
        </p:spPr>
        <p:txBody>
          <a:bodyPr/>
          <a:lstStyle/>
          <a:p>
            <a:endParaRPr lang="zh-TW" altLang="en-US" dirty="0"/>
          </a:p>
        </p:txBody>
      </p:sp>
      <p:grpSp>
        <p:nvGrpSpPr>
          <p:cNvPr id="19" name="群組 18">
            <a:extLst>
              <a:ext uri="{FF2B5EF4-FFF2-40B4-BE49-F238E27FC236}">
                <a16:creationId xmlns:a16="http://schemas.microsoft.com/office/drawing/2014/main" id="{FD9DD005-B207-28CB-0742-D6FC636237F9}"/>
              </a:ext>
            </a:extLst>
          </p:cNvPr>
          <p:cNvGrpSpPr/>
          <p:nvPr/>
        </p:nvGrpSpPr>
        <p:grpSpPr>
          <a:xfrm>
            <a:off x="1320560" y="5340583"/>
            <a:ext cx="15367241" cy="1834468"/>
            <a:chOff x="1472959" y="5929719"/>
            <a:chExt cx="15367241" cy="1834468"/>
          </a:xfrm>
        </p:grpSpPr>
        <p:grpSp>
          <p:nvGrpSpPr>
            <p:cNvPr id="8" name="群組 7">
              <a:extLst>
                <a:ext uri="{FF2B5EF4-FFF2-40B4-BE49-F238E27FC236}">
                  <a16:creationId xmlns:a16="http://schemas.microsoft.com/office/drawing/2014/main" id="{7DDCF04D-B1DC-0E95-6B4D-D199B9806A01}"/>
                </a:ext>
              </a:extLst>
            </p:cNvPr>
            <p:cNvGrpSpPr/>
            <p:nvPr/>
          </p:nvGrpSpPr>
          <p:grpSpPr>
            <a:xfrm>
              <a:off x="1472959" y="5929719"/>
              <a:ext cx="15367241" cy="1834468"/>
              <a:chOff x="1297555" y="2306086"/>
              <a:chExt cx="14839949" cy="1873187"/>
            </a:xfrm>
          </p:grpSpPr>
          <p:sp>
            <p:nvSpPr>
              <p:cNvPr id="7" name="矩形 6">
                <a:extLst>
                  <a:ext uri="{FF2B5EF4-FFF2-40B4-BE49-F238E27FC236}">
                    <a16:creationId xmlns:a16="http://schemas.microsoft.com/office/drawing/2014/main" id="{6DDA0277-C375-B8B8-A0AD-B9335E25070E}"/>
                  </a:ext>
                </a:extLst>
              </p:cNvPr>
              <p:cNvSpPr/>
              <p:nvPr/>
            </p:nvSpPr>
            <p:spPr>
              <a:xfrm>
                <a:off x="1297555" y="2306086"/>
                <a:ext cx="14839949" cy="1873187"/>
              </a:xfrm>
              <a:prstGeom prst="rect">
                <a:avLst/>
              </a:prstGeom>
              <a:solidFill>
                <a:srgbClr val="F4EADB"/>
              </a:solidFill>
              <a:ln w="63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 name="群組 4">
                <a:extLst>
                  <a:ext uri="{FF2B5EF4-FFF2-40B4-BE49-F238E27FC236}">
                    <a16:creationId xmlns:a16="http://schemas.microsoft.com/office/drawing/2014/main" id="{8C6449D3-6F75-A69A-4516-E2D7580B685B}"/>
                  </a:ext>
                </a:extLst>
              </p:cNvPr>
              <p:cNvGrpSpPr/>
              <p:nvPr/>
            </p:nvGrpSpPr>
            <p:grpSpPr>
              <a:xfrm>
                <a:off x="1492289" y="2330059"/>
                <a:ext cx="2360481" cy="755081"/>
                <a:chOff x="1571914" y="5677066"/>
                <a:chExt cx="7777652" cy="755081"/>
              </a:xfrm>
            </p:grpSpPr>
            <p:sp>
              <p:nvSpPr>
                <p:cNvPr id="4" name="矩形 3">
                  <a:extLst>
                    <a:ext uri="{FF2B5EF4-FFF2-40B4-BE49-F238E27FC236}">
                      <a16:creationId xmlns:a16="http://schemas.microsoft.com/office/drawing/2014/main" id="{18327172-A7E6-FF89-3FAA-7DEB37E3EC19}"/>
                    </a:ext>
                  </a:extLst>
                </p:cNvPr>
                <p:cNvSpPr/>
                <p:nvPr/>
              </p:nvSpPr>
              <p:spPr>
                <a:xfrm>
                  <a:off x="1571914" y="5724261"/>
                  <a:ext cx="7777652" cy="707886"/>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D44F5FA2-8CC2-0F71-07C1-BA210C79BCEB}"/>
                    </a:ext>
                  </a:extLst>
                </p:cNvPr>
                <p:cNvSpPr txBox="1"/>
                <p:nvPr/>
              </p:nvSpPr>
              <p:spPr>
                <a:xfrm>
                  <a:off x="1786672" y="5677066"/>
                  <a:ext cx="7562894" cy="707886"/>
                </a:xfrm>
                <a:prstGeom prst="rect">
                  <a:avLst/>
                </a:prstGeom>
                <a:noFill/>
              </p:spPr>
              <p:txBody>
                <a:bodyPr wrap="square" rtlCol="0">
                  <a:spAutoFit/>
                </a:bodyPr>
                <a:lstStyle/>
                <a:p>
                  <a:r>
                    <a:rPr lang="zh-TW" altLang="en-US" sz="4000" b="1" kern="100" dirty="0">
                      <a:latin typeface="+mn-ea"/>
                      <a:cs typeface="Times New Roman" panose="02020603050405020304" pitchFamily="18" charset="0"/>
                    </a:rPr>
                    <a:t>次級資料</a:t>
                  </a:r>
                  <a:endParaRPr lang="zh-TW" altLang="zh-TW" sz="4000" b="1" kern="100" dirty="0">
                    <a:effectLst/>
                    <a:latin typeface="+mn-ea"/>
                    <a:cs typeface="Times New Roman" panose="02020603050405020304" pitchFamily="18" charset="0"/>
                  </a:endParaRPr>
                </a:p>
              </p:txBody>
            </p:sp>
          </p:grpSp>
        </p:grpSp>
        <p:sp>
          <p:nvSpPr>
            <p:cNvPr id="9" name="文字方塊 8">
              <a:extLst>
                <a:ext uri="{FF2B5EF4-FFF2-40B4-BE49-F238E27FC236}">
                  <a16:creationId xmlns:a16="http://schemas.microsoft.com/office/drawing/2014/main" id="{1C3ABA4D-02C9-408F-A99A-A1B268A8A872}"/>
                </a:ext>
              </a:extLst>
            </p:cNvPr>
            <p:cNvSpPr txBox="1"/>
            <p:nvPr/>
          </p:nvSpPr>
          <p:spPr>
            <a:xfrm>
              <a:off x="1732871" y="6725907"/>
              <a:ext cx="15006353" cy="825932"/>
            </a:xfrm>
            <a:prstGeom prst="rect">
              <a:avLst/>
            </a:prstGeom>
            <a:noFill/>
          </p:spPr>
          <p:txBody>
            <a:bodyPr wrap="square" rtlCol="0">
              <a:spAutoFit/>
            </a:bodyPr>
            <a:lstStyle/>
            <a:p>
              <a:pPr>
                <a:lnSpc>
                  <a:spcPct val="150000"/>
                </a:lnSpc>
              </a:pPr>
              <a:r>
                <a:rPr lang="zh-TW" altLang="zh-TW" sz="3600" kern="100" dirty="0">
                  <a:effectLst/>
                  <a:latin typeface="+mn-ea"/>
                  <a:cs typeface="Times New Roman" panose="02020603050405020304" pitchFamily="18" charset="0"/>
                </a:rPr>
                <a:t>包括報章雜誌與網路媒體對全聯的相關報導，以及全聯</a:t>
              </a:r>
              <a:r>
                <a:rPr lang="en-US" altLang="zh-TW" sz="3600" kern="100" dirty="0">
                  <a:effectLst/>
                  <a:latin typeface="+mn-ea"/>
                  <a:cs typeface="Times New Roman" panose="02020603050405020304" pitchFamily="18" charset="0"/>
                </a:rPr>
                <a:t>PX Go!</a:t>
              </a:r>
              <a:r>
                <a:rPr lang="zh-TW" altLang="zh-TW" sz="3600" kern="100" dirty="0">
                  <a:effectLst/>
                  <a:latin typeface="+mn-ea"/>
                  <a:cs typeface="Times New Roman" panose="02020603050405020304" pitchFamily="18" charset="0"/>
                </a:rPr>
                <a:t>等服務官</a:t>
              </a:r>
              <a:r>
                <a:rPr lang="zh-TW" altLang="en-US" sz="3600" kern="100" dirty="0">
                  <a:effectLst/>
                  <a:latin typeface="+mn-ea"/>
                  <a:cs typeface="Times New Roman" panose="02020603050405020304" pitchFamily="18" charset="0"/>
                </a:rPr>
                <a:t>網</a:t>
              </a:r>
              <a:endParaRPr lang="zh-TW" altLang="zh-TW" sz="3600" kern="100" dirty="0">
                <a:effectLst/>
                <a:latin typeface="+mn-ea"/>
                <a:cs typeface="Times New Roman" panose="02020603050405020304" pitchFamily="18" charset="0"/>
              </a:endParaRPr>
            </a:p>
          </p:txBody>
        </p:sp>
      </p:grpSp>
      <p:grpSp>
        <p:nvGrpSpPr>
          <p:cNvPr id="10" name="群組 9">
            <a:extLst>
              <a:ext uri="{FF2B5EF4-FFF2-40B4-BE49-F238E27FC236}">
                <a16:creationId xmlns:a16="http://schemas.microsoft.com/office/drawing/2014/main" id="{A23E3B62-50A2-D318-B429-AFCAF2EE3F29}"/>
              </a:ext>
            </a:extLst>
          </p:cNvPr>
          <p:cNvGrpSpPr/>
          <p:nvPr/>
        </p:nvGrpSpPr>
        <p:grpSpPr>
          <a:xfrm>
            <a:off x="1320560" y="2044263"/>
            <a:ext cx="15390245" cy="2837415"/>
            <a:chOff x="1297555" y="2306085"/>
            <a:chExt cx="14839949" cy="2837415"/>
          </a:xfrm>
        </p:grpSpPr>
        <p:sp>
          <p:nvSpPr>
            <p:cNvPr id="11" name="矩形 10">
              <a:extLst>
                <a:ext uri="{FF2B5EF4-FFF2-40B4-BE49-F238E27FC236}">
                  <a16:creationId xmlns:a16="http://schemas.microsoft.com/office/drawing/2014/main" id="{F2FDA1EB-5604-7F10-0222-E3DBC873018C}"/>
                </a:ext>
              </a:extLst>
            </p:cNvPr>
            <p:cNvSpPr/>
            <p:nvPr/>
          </p:nvSpPr>
          <p:spPr>
            <a:xfrm>
              <a:off x="1297555" y="2306085"/>
              <a:ext cx="14839949" cy="2837415"/>
            </a:xfrm>
            <a:prstGeom prst="rect">
              <a:avLst/>
            </a:prstGeom>
            <a:solidFill>
              <a:srgbClr val="F4EADB"/>
            </a:solidFill>
            <a:ln w="63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 name="群組 11">
              <a:extLst>
                <a:ext uri="{FF2B5EF4-FFF2-40B4-BE49-F238E27FC236}">
                  <a16:creationId xmlns:a16="http://schemas.microsoft.com/office/drawing/2014/main" id="{8A262A5B-A530-E01B-2666-0190532D10DD}"/>
                </a:ext>
              </a:extLst>
            </p:cNvPr>
            <p:cNvGrpSpPr/>
            <p:nvPr/>
          </p:nvGrpSpPr>
          <p:grpSpPr>
            <a:xfrm>
              <a:off x="1492289" y="2376535"/>
              <a:ext cx="2044015" cy="708605"/>
              <a:chOff x="1571914" y="5723542"/>
              <a:chExt cx="6734914" cy="708605"/>
            </a:xfrm>
          </p:grpSpPr>
          <p:sp>
            <p:nvSpPr>
              <p:cNvPr id="16" name="矩形 15">
                <a:extLst>
                  <a:ext uri="{FF2B5EF4-FFF2-40B4-BE49-F238E27FC236}">
                    <a16:creationId xmlns:a16="http://schemas.microsoft.com/office/drawing/2014/main" id="{5AAA42CC-08F8-55E1-77F1-ECEA3C09C351}"/>
                  </a:ext>
                </a:extLst>
              </p:cNvPr>
              <p:cNvSpPr/>
              <p:nvPr/>
            </p:nvSpPr>
            <p:spPr>
              <a:xfrm>
                <a:off x="1571914" y="5724261"/>
                <a:ext cx="6414099" cy="707886"/>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a:extLst>
                  <a:ext uri="{FF2B5EF4-FFF2-40B4-BE49-F238E27FC236}">
                    <a16:creationId xmlns:a16="http://schemas.microsoft.com/office/drawing/2014/main" id="{C0DEC357-E841-A6DF-A8CA-89FCDBC21E17}"/>
                  </a:ext>
                </a:extLst>
              </p:cNvPr>
              <p:cNvSpPr txBox="1"/>
              <p:nvPr/>
            </p:nvSpPr>
            <p:spPr>
              <a:xfrm>
                <a:off x="1892729" y="5723542"/>
                <a:ext cx="6414099" cy="707886"/>
              </a:xfrm>
              <a:prstGeom prst="rect">
                <a:avLst/>
              </a:prstGeom>
              <a:noFill/>
            </p:spPr>
            <p:txBody>
              <a:bodyPr wrap="square" rtlCol="0">
                <a:spAutoFit/>
              </a:bodyPr>
              <a:lstStyle/>
              <a:p>
                <a:r>
                  <a:rPr lang="zh-TW" altLang="en-US" sz="4000" b="1" kern="100" dirty="0">
                    <a:effectLst/>
                    <a:latin typeface="+mn-ea"/>
                    <a:cs typeface="Times New Roman" panose="02020603050405020304" pitchFamily="18" charset="0"/>
                  </a:rPr>
                  <a:t>競爭者</a:t>
                </a:r>
                <a:endParaRPr lang="zh-TW" altLang="zh-TW" sz="4000" b="1" kern="100" dirty="0">
                  <a:effectLst/>
                  <a:latin typeface="+mn-ea"/>
                  <a:cs typeface="Times New Roman" panose="02020603050405020304" pitchFamily="18" charset="0"/>
                </a:endParaRPr>
              </a:p>
            </p:txBody>
          </p:sp>
        </p:grpSp>
        <p:sp>
          <p:nvSpPr>
            <p:cNvPr id="13" name="文字方塊 12">
              <a:extLst>
                <a:ext uri="{FF2B5EF4-FFF2-40B4-BE49-F238E27FC236}">
                  <a16:creationId xmlns:a16="http://schemas.microsoft.com/office/drawing/2014/main" id="{B5810B91-1D4B-85E7-8A8C-9928750F6BDE}"/>
                </a:ext>
              </a:extLst>
            </p:cNvPr>
            <p:cNvSpPr txBox="1"/>
            <p:nvPr/>
          </p:nvSpPr>
          <p:spPr>
            <a:xfrm>
              <a:off x="1589655" y="3098079"/>
              <a:ext cx="14450483" cy="1656928"/>
            </a:xfrm>
            <a:prstGeom prst="rect">
              <a:avLst/>
            </a:prstGeom>
            <a:noFill/>
          </p:spPr>
          <p:txBody>
            <a:bodyPr wrap="square" rtlCol="0">
              <a:spAutoFit/>
            </a:bodyPr>
            <a:lstStyle/>
            <a:p>
              <a:pPr>
                <a:lnSpc>
                  <a:spcPct val="150000"/>
                </a:lnSpc>
              </a:pPr>
              <a:r>
                <a:rPr lang="zh-TW" altLang="zh-TW" sz="3600" dirty="0">
                  <a:effectLst/>
                  <a:latin typeface="+mn-ea"/>
                  <a:cs typeface="Times New Roman" panose="02020603050405020304" pitchFamily="18" charset="0"/>
                </a:rPr>
                <a:t>本研究同步採訪全聯的潛在競爭者或可能的替代性服務以透過與其他類型服務之比較來區辨全聯服務特色</a:t>
              </a:r>
              <a:endParaRPr lang="zh-TW" altLang="zh-TW" sz="3600" kern="100" dirty="0">
                <a:effectLst/>
                <a:latin typeface="+mn-ea"/>
                <a:cs typeface="Times New Roman" panose="02020603050405020304" pitchFamily="18" charset="0"/>
              </a:endParaRPr>
            </a:p>
          </p:txBody>
        </p:sp>
      </p:grpSp>
      <p:sp>
        <p:nvSpPr>
          <p:cNvPr id="18" name="文字方塊 17">
            <a:extLst>
              <a:ext uri="{FF2B5EF4-FFF2-40B4-BE49-F238E27FC236}">
                <a16:creationId xmlns:a16="http://schemas.microsoft.com/office/drawing/2014/main" id="{33E35A44-4AC5-5B5C-A645-53D6BFE17CA3}"/>
              </a:ext>
            </a:extLst>
          </p:cNvPr>
          <p:cNvSpPr txBox="1"/>
          <p:nvPr/>
        </p:nvSpPr>
        <p:spPr>
          <a:xfrm>
            <a:off x="2067927" y="7457680"/>
            <a:ext cx="14194303" cy="2487925"/>
          </a:xfrm>
          <a:prstGeom prst="rect">
            <a:avLst/>
          </a:prstGeom>
          <a:noFill/>
        </p:spPr>
        <p:txBody>
          <a:bodyPr wrap="square" rtlCol="0">
            <a:spAutoFit/>
          </a:bodyPr>
          <a:lstStyle/>
          <a:p>
            <a:pPr>
              <a:lnSpc>
                <a:spcPct val="150000"/>
              </a:lnSpc>
            </a:pPr>
            <a:r>
              <a:rPr lang="zh-TW" altLang="zh-TW" sz="3600" kern="100" dirty="0">
                <a:effectLst/>
                <a:latin typeface="+mn-ea"/>
                <a:cs typeface="Times New Roman" panose="02020603050405020304" pitchFamily="18" charset="0"/>
              </a:rPr>
              <a:t>本研究另外採訪全家便利商店主管、電商平台主管等競爭對手，在多</a:t>
            </a:r>
            <a:r>
              <a:rPr lang="zh-TW" altLang="en-US" sz="3600" kern="100" dirty="0">
                <a:effectLst/>
                <a:latin typeface="+mn-ea"/>
                <a:cs typeface="Times New Roman" panose="02020603050405020304" pitchFamily="18" charset="0"/>
              </a:rPr>
              <a:t> </a:t>
            </a:r>
            <a:r>
              <a:rPr lang="zh-TW" altLang="zh-TW" sz="3600" kern="100" dirty="0">
                <a:effectLst/>
                <a:latin typeface="+mn-ea"/>
                <a:cs typeface="Times New Roman" panose="02020603050405020304" pitchFamily="18" charset="0"/>
              </a:rPr>
              <a:t>方論述出現「大同小異」之見解說明時，即達資料飽和；且論述資料和本研究探討虛實服務創新等建立一定對話關係</a:t>
            </a:r>
          </a:p>
        </p:txBody>
      </p:sp>
    </p:spTree>
    <p:extLst>
      <p:ext uri="{BB962C8B-B14F-4D97-AF65-F5344CB8AC3E}">
        <p14:creationId xmlns:p14="http://schemas.microsoft.com/office/powerpoint/2010/main" val="8705645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sp>
        <p:nvSpPr>
          <p:cNvPr id="14" name="淚滴形 13">
            <a:extLst>
              <a:ext uri="{FF2B5EF4-FFF2-40B4-BE49-F238E27FC236}">
                <a16:creationId xmlns:a16="http://schemas.microsoft.com/office/drawing/2014/main" id="{249BA32B-647F-F301-692F-E9E6E452F946}"/>
              </a:ext>
            </a:extLst>
          </p:cNvPr>
          <p:cNvSpPr/>
          <p:nvPr/>
        </p:nvSpPr>
        <p:spPr>
          <a:xfrm>
            <a:off x="16230600" y="0"/>
            <a:ext cx="2114550" cy="1485900"/>
          </a:xfrm>
          <a:prstGeom prst="teardrop">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BC8A2322-BD4E-269B-8A04-F72C5AA0CA66}"/>
              </a:ext>
            </a:extLst>
          </p:cNvPr>
          <p:cNvSpPr/>
          <p:nvPr/>
        </p:nvSpPr>
        <p:spPr>
          <a:xfrm>
            <a:off x="18118669" y="1277751"/>
            <a:ext cx="169332" cy="900925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0" name="群組 19">
            <a:extLst>
              <a:ext uri="{FF2B5EF4-FFF2-40B4-BE49-F238E27FC236}">
                <a16:creationId xmlns:a16="http://schemas.microsoft.com/office/drawing/2014/main" id="{3BF07D29-40A1-0C1E-4865-2BE7EBB7F59C}"/>
              </a:ext>
            </a:extLst>
          </p:cNvPr>
          <p:cNvGrpSpPr/>
          <p:nvPr/>
        </p:nvGrpSpPr>
        <p:grpSpPr>
          <a:xfrm>
            <a:off x="458852" y="406193"/>
            <a:ext cx="4913248" cy="1107996"/>
            <a:chOff x="457200" y="432759"/>
            <a:chExt cx="4913248" cy="1107996"/>
          </a:xfrm>
        </p:grpSpPr>
        <p:sp>
          <p:nvSpPr>
            <p:cNvPr id="21" name="橢圓 20">
              <a:extLst>
                <a:ext uri="{FF2B5EF4-FFF2-40B4-BE49-F238E27FC236}">
                  <a16:creationId xmlns:a16="http://schemas.microsoft.com/office/drawing/2014/main" id="{F5A23250-33E0-A425-8351-CEE1059597A2}"/>
                </a:ext>
              </a:extLst>
            </p:cNvPr>
            <p:cNvSpPr/>
            <p:nvPr/>
          </p:nvSpPr>
          <p:spPr>
            <a:xfrm>
              <a:off x="457200" y="820431"/>
              <a:ext cx="533400" cy="527742"/>
            </a:xfrm>
            <a:prstGeom prst="ellipse">
              <a:avLst/>
            </a:prstGeom>
            <a:solidFill>
              <a:srgbClr val="FCBA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文字方塊 21">
              <a:extLst>
                <a:ext uri="{FF2B5EF4-FFF2-40B4-BE49-F238E27FC236}">
                  <a16:creationId xmlns:a16="http://schemas.microsoft.com/office/drawing/2014/main" id="{6F19E437-D1A4-0F19-72BC-BBAB730BDB3D}"/>
                </a:ext>
              </a:extLst>
            </p:cNvPr>
            <p:cNvSpPr txBox="1"/>
            <p:nvPr/>
          </p:nvSpPr>
          <p:spPr>
            <a:xfrm>
              <a:off x="1331848" y="432759"/>
              <a:ext cx="4038600" cy="1107996"/>
            </a:xfrm>
            <a:prstGeom prst="rect">
              <a:avLst/>
            </a:prstGeom>
            <a:noFill/>
          </p:spPr>
          <p:txBody>
            <a:bodyPr wrap="square" rtlCol="0">
              <a:spAutoFit/>
            </a:bodyPr>
            <a:lstStyle/>
            <a:p>
              <a:r>
                <a:rPr lang="zh-TW" altLang="en-US" sz="6600" dirty="0"/>
                <a:t>分析構念</a:t>
              </a:r>
            </a:p>
          </p:txBody>
        </p:sp>
      </p:grpSp>
      <p:sp>
        <p:nvSpPr>
          <p:cNvPr id="23" name="AutoShape 4">
            <a:extLst>
              <a:ext uri="{FF2B5EF4-FFF2-40B4-BE49-F238E27FC236}">
                <a16:creationId xmlns:a16="http://schemas.microsoft.com/office/drawing/2014/main" id="{9FC0627B-96B9-DEBB-0E5A-B6FAC988333D}"/>
              </a:ext>
            </a:extLst>
          </p:cNvPr>
          <p:cNvSpPr/>
          <p:nvPr/>
        </p:nvSpPr>
        <p:spPr>
          <a:xfrm>
            <a:off x="1156531" y="1585357"/>
            <a:ext cx="4038600" cy="0"/>
          </a:xfrm>
          <a:prstGeom prst="line">
            <a:avLst/>
          </a:prstGeom>
          <a:ln w="38100" cap="flat">
            <a:solidFill>
              <a:srgbClr val="967D55"/>
            </a:solidFill>
            <a:prstDash val="solid"/>
            <a:headEnd type="none" w="sm" len="sm"/>
            <a:tailEnd type="none" w="sm" len="sm"/>
          </a:ln>
        </p:spPr>
        <p:txBody>
          <a:bodyPr/>
          <a:lstStyle/>
          <a:p>
            <a:endParaRPr lang="zh-TW" altLang="en-US" dirty="0"/>
          </a:p>
        </p:txBody>
      </p:sp>
      <p:sp>
        <p:nvSpPr>
          <p:cNvPr id="2" name="文字方塊 1">
            <a:extLst>
              <a:ext uri="{FF2B5EF4-FFF2-40B4-BE49-F238E27FC236}">
                <a16:creationId xmlns:a16="http://schemas.microsoft.com/office/drawing/2014/main" id="{8925415E-50F6-6693-F482-4361BED323E8}"/>
              </a:ext>
            </a:extLst>
          </p:cNvPr>
          <p:cNvSpPr txBox="1"/>
          <p:nvPr/>
        </p:nvSpPr>
        <p:spPr>
          <a:xfrm>
            <a:off x="1828800" y="2700281"/>
            <a:ext cx="14249400" cy="988989"/>
          </a:xfrm>
          <a:prstGeom prst="rect">
            <a:avLst/>
          </a:prstGeom>
          <a:noFill/>
        </p:spPr>
        <p:txBody>
          <a:bodyPr wrap="square" rtlCol="0">
            <a:spAutoFit/>
          </a:bodyPr>
          <a:lstStyle/>
          <a:p>
            <a:pPr>
              <a:lnSpc>
                <a:spcPct val="150000"/>
              </a:lnSpc>
            </a:pPr>
            <a:r>
              <a:rPr lang="zh-TW" altLang="zh-TW" sz="4400" kern="100" dirty="0">
                <a:effectLst/>
                <a:latin typeface="+mn-ea"/>
                <a:cs typeface="Times New Roman" panose="02020603050405020304" pitchFamily="18" charset="0"/>
              </a:rPr>
              <a:t>本研究由文獻探討與資料蒐集歷程發展出四個分析構念：</a:t>
            </a:r>
          </a:p>
        </p:txBody>
      </p:sp>
      <p:sp>
        <p:nvSpPr>
          <p:cNvPr id="6" name="文字方塊 5">
            <a:extLst>
              <a:ext uri="{FF2B5EF4-FFF2-40B4-BE49-F238E27FC236}">
                <a16:creationId xmlns:a16="http://schemas.microsoft.com/office/drawing/2014/main" id="{86E4F889-2F09-85FD-E5E5-40721CFC6030}"/>
              </a:ext>
            </a:extLst>
          </p:cNvPr>
          <p:cNvSpPr txBox="1"/>
          <p:nvPr/>
        </p:nvSpPr>
        <p:spPr>
          <a:xfrm>
            <a:off x="2133600" y="4762500"/>
            <a:ext cx="14097000" cy="3318922"/>
          </a:xfrm>
          <a:prstGeom prst="rect">
            <a:avLst/>
          </a:prstGeom>
          <a:solidFill>
            <a:schemeClr val="accent6">
              <a:lumMod val="20000"/>
              <a:lumOff val="80000"/>
            </a:schemeClr>
          </a:solidFill>
        </p:spPr>
        <p:txBody>
          <a:bodyPr wrap="square" rtlCol="0">
            <a:spAutoFit/>
          </a:bodyPr>
          <a:lstStyle/>
          <a:p>
            <a:pPr lvl="0" algn="just">
              <a:lnSpc>
                <a:spcPct val="150000"/>
              </a:lnSpc>
            </a:pPr>
            <a:r>
              <a:rPr lang="zh-TW" altLang="en-US" sz="3600" kern="100" dirty="0">
                <a:effectLst/>
                <a:latin typeface="+mn-ea"/>
                <a:cs typeface="Times New Roman" panose="02020603050405020304" pitchFamily="18" charset="0"/>
              </a:rPr>
              <a:t>    </a:t>
            </a:r>
            <a:r>
              <a:rPr lang="zh-TW" altLang="zh-TW" sz="3600" b="1" kern="100" dirty="0">
                <a:effectLst/>
                <a:latin typeface="+mn-ea"/>
                <a:cs typeface="Times New Roman" panose="02020603050405020304" pitchFamily="18" charset="0"/>
              </a:rPr>
              <a:t>構念一</a:t>
            </a:r>
          </a:p>
          <a:p>
            <a:pPr marL="762000" algn="just">
              <a:lnSpc>
                <a:spcPct val="150000"/>
              </a:lnSpc>
              <a:spcAft>
                <a:spcPts val="800"/>
              </a:spcAft>
            </a:pPr>
            <a:r>
              <a:rPr lang="zh-TW" altLang="zh-TW" sz="3600" kern="100" dirty="0">
                <a:effectLst/>
                <a:latin typeface="+mn-ea"/>
                <a:cs typeface="Times New Roman" panose="02020603050405020304" pitchFamily="18" charset="0"/>
              </a:rPr>
              <a:t>使用者需求洞察：聚焦在商品採購與結帳流程，包括核心客群與潛在客群的使用者痛點，並從其中歸納整理出虛實服務創新的組織原則。</a:t>
            </a:r>
          </a:p>
        </p:txBody>
      </p:sp>
      <p:sp>
        <p:nvSpPr>
          <p:cNvPr id="26" name="文字方塊 25">
            <a:extLst>
              <a:ext uri="{FF2B5EF4-FFF2-40B4-BE49-F238E27FC236}">
                <a16:creationId xmlns:a16="http://schemas.microsoft.com/office/drawing/2014/main" id="{1A743FC6-3FCF-99C4-A34B-7856600DD845}"/>
              </a:ext>
            </a:extLst>
          </p:cNvPr>
          <p:cNvSpPr txBox="1"/>
          <p:nvPr/>
        </p:nvSpPr>
        <p:spPr>
          <a:xfrm>
            <a:off x="2362200" y="4892869"/>
            <a:ext cx="367469" cy="923330"/>
          </a:xfrm>
          <a:prstGeom prst="rect">
            <a:avLst/>
          </a:prstGeom>
          <a:noFill/>
        </p:spPr>
        <p:txBody>
          <a:bodyPr wrap="square">
            <a:spAutoFit/>
          </a:bodyPr>
          <a:lstStyle/>
          <a:p>
            <a:r>
              <a:rPr lang="en-US" altLang="zh-TW" sz="5400" spc="300" dirty="0">
                <a:latin typeface="+mn-ea"/>
              </a:rPr>
              <a:t>·</a:t>
            </a:r>
            <a:endParaRPr lang="zh-TW" altLang="en-US" sz="5400" dirty="0"/>
          </a:p>
        </p:txBody>
      </p:sp>
    </p:spTree>
    <p:extLst>
      <p:ext uri="{BB962C8B-B14F-4D97-AF65-F5344CB8AC3E}">
        <p14:creationId xmlns:p14="http://schemas.microsoft.com/office/powerpoint/2010/main" val="2514571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sp>
        <p:nvSpPr>
          <p:cNvPr id="14" name="淚滴形 13">
            <a:extLst>
              <a:ext uri="{FF2B5EF4-FFF2-40B4-BE49-F238E27FC236}">
                <a16:creationId xmlns:a16="http://schemas.microsoft.com/office/drawing/2014/main" id="{249BA32B-647F-F301-692F-E9E6E452F946}"/>
              </a:ext>
            </a:extLst>
          </p:cNvPr>
          <p:cNvSpPr/>
          <p:nvPr/>
        </p:nvSpPr>
        <p:spPr>
          <a:xfrm>
            <a:off x="16230600" y="0"/>
            <a:ext cx="2114550" cy="1485900"/>
          </a:xfrm>
          <a:prstGeom prst="teardrop">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BC8A2322-BD4E-269B-8A04-F72C5AA0CA66}"/>
              </a:ext>
            </a:extLst>
          </p:cNvPr>
          <p:cNvSpPr/>
          <p:nvPr/>
        </p:nvSpPr>
        <p:spPr>
          <a:xfrm>
            <a:off x="18118669" y="1277751"/>
            <a:ext cx="169332" cy="900925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0" name="群組 19">
            <a:extLst>
              <a:ext uri="{FF2B5EF4-FFF2-40B4-BE49-F238E27FC236}">
                <a16:creationId xmlns:a16="http://schemas.microsoft.com/office/drawing/2014/main" id="{3BF07D29-40A1-0C1E-4865-2BE7EBB7F59C}"/>
              </a:ext>
            </a:extLst>
          </p:cNvPr>
          <p:cNvGrpSpPr/>
          <p:nvPr/>
        </p:nvGrpSpPr>
        <p:grpSpPr>
          <a:xfrm>
            <a:off x="458852" y="406193"/>
            <a:ext cx="4913248" cy="1107996"/>
            <a:chOff x="457200" y="432759"/>
            <a:chExt cx="4913248" cy="1107996"/>
          </a:xfrm>
        </p:grpSpPr>
        <p:sp>
          <p:nvSpPr>
            <p:cNvPr id="21" name="橢圓 20">
              <a:extLst>
                <a:ext uri="{FF2B5EF4-FFF2-40B4-BE49-F238E27FC236}">
                  <a16:creationId xmlns:a16="http://schemas.microsoft.com/office/drawing/2014/main" id="{F5A23250-33E0-A425-8351-CEE1059597A2}"/>
                </a:ext>
              </a:extLst>
            </p:cNvPr>
            <p:cNvSpPr/>
            <p:nvPr/>
          </p:nvSpPr>
          <p:spPr>
            <a:xfrm>
              <a:off x="457200" y="820431"/>
              <a:ext cx="533400" cy="527742"/>
            </a:xfrm>
            <a:prstGeom prst="ellipse">
              <a:avLst/>
            </a:prstGeom>
            <a:solidFill>
              <a:srgbClr val="FCBA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文字方塊 21">
              <a:extLst>
                <a:ext uri="{FF2B5EF4-FFF2-40B4-BE49-F238E27FC236}">
                  <a16:creationId xmlns:a16="http://schemas.microsoft.com/office/drawing/2014/main" id="{6F19E437-D1A4-0F19-72BC-BBAB730BDB3D}"/>
                </a:ext>
              </a:extLst>
            </p:cNvPr>
            <p:cNvSpPr txBox="1"/>
            <p:nvPr/>
          </p:nvSpPr>
          <p:spPr>
            <a:xfrm>
              <a:off x="1331848" y="432759"/>
              <a:ext cx="4038600" cy="1107996"/>
            </a:xfrm>
            <a:prstGeom prst="rect">
              <a:avLst/>
            </a:prstGeom>
            <a:noFill/>
          </p:spPr>
          <p:txBody>
            <a:bodyPr wrap="square" rtlCol="0">
              <a:spAutoFit/>
            </a:bodyPr>
            <a:lstStyle/>
            <a:p>
              <a:r>
                <a:rPr lang="zh-TW" altLang="en-US" sz="6600" dirty="0"/>
                <a:t>分析構念</a:t>
              </a:r>
            </a:p>
          </p:txBody>
        </p:sp>
      </p:grpSp>
      <p:sp>
        <p:nvSpPr>
          <p:cNvPr id="23" name="AutoShape 4">
            <a:extLst>
              <a:ext uri="{FF2B5EF4-FFF2-40B4-BE49-F238E27FC236}">
                <a16:creationId xmlns:a16="http://schemas.microsoft.com/office/drawing/2014/main" id="{9FC0627B-96B9-DEBB-0E5A-B6FAC988333D}"/>
              </a:ext>
            </a:extLst>
          </p:cNvPr>
          <p:cNvSpPr/>
          <p:nvPr/>
        </p:nvSpPr>
        <p:spPr>
          <a:xfrm>
            <a:off x="1156531" y="1585357"/>
            <a:ext cx="4038600" cy="0"/>
          </a:xfrm>
          <a:prstGeom prst="line">
            <a:avLst/>
          </a:prstGeom>
          <a:ln w="38100" cap="flat">
            <a:solidFill>
              <a:srgbClr val="967D55"/>
            </a:solidFill>
            <a:prstDash val="solid"/>
            <a:headEnd type="none" w="sm" len="sm"/>
            <a:tailEnd type="none" w="sm" len="sm"/>
          </a:ln>
        </p:spPr>
        <p:txBody>
          <a:bodyPr/>
          <a:lstStyle/>
          <a:p>
            <a:endParaRPr lang="zh-TW" altLang="en-US" dirty="0"/>
          </a:p>
        </p:txBody>
      </p:sp>
      <p:pic>
        <p:nvPicPr>
          <p:cNvPr id="27" name="圖片 26">
            <a:extLst>
              <a:ext uri="{FF2B5EF4-FFF2-40B4-BE49-F238E27FC236}">
                <a16:creationId xmlns:a16="http://schemas.microsoft.com/office/drawing/2014/main" id="{111EDF4F-9AFD-A639-885E-268634AF0854}"/>
              </a:ext>
            </a:extLst>
          </p:cNvPr>
          <p:cNvPicPr>
            <a:picLocks noChangeAspect="1"/>
          </p:cNvPicPr>
          <p:nvPr/>
        </p:nvPicPr>
        <p:blipFill>
          <a:blip r:embed="rId2"/>
          <a:stretch>
            <a:fillRect/>
          </a:stretch>
        </p:blipFill>
        <p:spPr>
          <a:xfrm>
            <a:off x="2971800" y="1933731"/>
            <a:ext cx="11734800" cy="8085481"/>
          </a:xfrm>
          <a:prstGeom prst="rect">
            <a:avLst/>
          </a:prstGeom>
        </p:spPr>
      </p:pic>
    </p:spTree>
    <p:extLst>
      <p:ext uri="{BB962C8B-B14F-4D97-AF65-F5344CB8AC3E}">
        <p14:creationId xmlns:p14="http://schemas.microsoft.com/office/powerpoint/2010/main" val="30496389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7B73E4EA-48CE-6FF8-FCAC-BCEC03904924}"/>
              </a:ext>
            </a:extLst>
          </p:cNvPr>
          <p:cNvSpPr/>
          <p:nvPr/>
        </p:nvSpPr>
        <p:spPr>
          <a:xfrm>
            <a:off x="1595138" y="8069252"/>
            <a:ext cx="15884296" cy="1205328"/>
          </a:xfrm>
          <a:prstGeom prst="rect">
            <a:avLst/>
          </a:prstGeom>
          <a:solidFill>
            <a:srgbClr val="FDE8D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淚滴形 13">
            <a:extLst>
              <a:ext uri="{FF2B5EF4-FFF2-40B4-BE49-F238E27FC236}">
                <a16:creationId xmlns:a16="http://schemas.microsoft.com/office/drawing/2014/main" id="{249BA32B-647F-F301-692F-E9E6E452F946}"/>
              </a:ext>
            </a:extLst>
          </p:cNvPr>
          <p:cNvSpPr/>
          <p:nvPr/>
        </p:nvSpPr>
        <p:spPr>
          <a:xfrm>
            <a:off x="16230600" y="0"/>
            <a:ext cx="2114550" cy="1485900"/>
          </a:xfrm>
          <a:prstGeom prst="teardrop">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BC8A2322-BD4E-269B-8A04-F72C5AA0CA66}"/>
              </a:ext>
            </a:extLst>
          </p:cNvPr>
          <p:cNvSpPr/>
          <p:nvPr/>
        </p:nvSpPr>
        <p:spPr>
          <a:xfrm>
            <a:off x="18118669" y="1277751"/>
            <a:ext cx="169332" cy="900925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0" name="群組 19">
            <a:extLst>
              <a:ext uri="{FF2B5EF4-FFF2-40B4-BE49-F238E27FC236}">
                <a16:creationId xmlns:a16="http://schemas.microsoft.com/office/drawing/2014/main" id="{3BF07D29-40A1-0C1E-4865-2BE7EBB7F59C}"/>
              </a:ext>
            </a:extLst>
          </p:cNvPr>
          <p:cNvGrpSpPr/>
          <p:nvPr/>
        </p:nvGrpSpPr>
        <p:grpSpPr>
          <a:xfrm>
            <a:off x="458852" y="406193"/>
            <a:ext cx="4913248" cy="1107996"/>
            <a:chOff x="457200" y="432759"/>
            <a:chExt cx="4913248" cy="1107996"/>
          </a:xfrm>
        </p:grpSpPr>
        <p:sp>
          <p:nvSpPr>
            <p:cNvPr id="21" name="橢圓 20">
              <a:extLst>
                <a:ext uri="{FF2B5EF4-FFF2-40B4-BE49-F238E27FC236}">
                  <a16:creationId xmlns:a16="http://schemas.microsoft.com/office/drawing/2014/main" id="{F5A23250-33E0-A425-8351-CEE1059597A2}"/>
                </a:ext>
              </a:extLst>
            </p:cNvPr>
            <p:cNvSpPr/>
            <p:nvPr/>
          </p:nvSpPr>
          <p:spPr>
            <a:xfrm>
              <a:off x="457200" y="820431"/>
              <a:ext cx="533400" cy="527742"/>
            </a:xfrm>
            <a:prstGeom prst="ellipse">
              <a:avLst/>
            </a:prstGeom>
            <a:solidFill>
              <a:srgbClr val="FCBA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文字方塊 21">
              <a:extLst>
                <a:ext uri="{FF2B5EF4-FFF2-40B4-BE49-F238E27FC236}">
                  <a16:creationId xmlns:a16="http://schemas.microsoft.com/office/drawing/2014/main" id="{6F19E437-D1A4-0F19-72BC-BBAB730BDB3D}"/>
                </a:ext>
              </a:extLst>
            </p:cNvPr>
            <p:cNvSpPr txBox="1"/>
            <p:nvPr/>
          </p:nvSpPr>
          <p:spPr>
            <a:xfrm>
              <a:off x="1331848" y="432759"/>
              <a:ext cx="4038600" cy="1107996"/>
            </a:xfrm>
            <a:prstGeom prst="rect">
              <a:avLst/>
            </a:prstGeom>
            <a:noFill/>
          </p:spPr>
          <p:txBody>
            <a:bodyPr wrap="square" rtlCol="0">
              <a:spAutoFit/>
            </a:bodyPr>
            <a:lstStyle/>
            <a:p>
              <a:r>
                <a:rPr lang="zh-TW" altLang="en-US" sz="6600" dirty="0"/>
                <a:t>分析構念</a:t>
              </a:r>
            </a:p>
          </p:txBody>
        </p:sp>
      </p:grpSp>
      <p:sp>
        <p:nvSpPr>
          <p:cNvPr id="23" name="AutoShape 4">
            <a:extLst>
              <a:ext uri="{FF2B5EF4-FFF2-40B4-BE49-F238E27FC236}">
                <a16:creationId xmlns:a16="http://schemas.microsoft.com/office/drawing/2014/main" id="{9FC0627B-96B9-DEBB-0E5A-B6FAC988333D}"/>
              </a:ext>
            </a:extLst>
          </p:cNvPr>
          <p:cNvSpPr/>
          <p:nvPr/>
        </p:nvSpPr>
        <p:spPr>
          <a:xfrm>
            <a:off x="1156531" y="1585357"/>
            <a:ext cx="4038600" cy="0"/>
          </a:xfrm>
          <a:prstGeom prst="line">
            <a:avLst/>
          </a:prstGeom>
          <a:ln w="38100" cap="flat">
            <a:solidFill>
              <a:srgbClr val="967D55"/>
            </a:solidFill>
            <a:prstDash val="solid"/>
            <a:headEnd type="none" w="sm" len="sm"/>
            <a:tailEnd type="none" w="sm" len="sm"/>
          </a:ln>
        </p:spPr>
        <p:txBody>
          <a:bodyPr/>
          <a:lstStyle/>
          <a:p>
            <a:endParaRPr lang="zh-TW" altLang="en-US" dirty="0"/>
          </a:p>
        </p:txBody>
      </p:sp>
      <p:sp>
        <p:nvSpPr>
          <p:cNvPr id="6" name="文字方塊 5">
            <a:extLst>
              <a:ext uri="{FF2B5EF4-FFF2-40B4-BE49-F238E27FC236}">
                <a16:creationId xmlns:a16="http://schemas.microsoft.com/office/drawing/2014/main" id="{86E4F889-2F09-85FD-E5E5-40721CFC6030}"/>
              </a:ext>
            </a:extLst>
          </p:cNvPr>
          <p:cNvSpPr txBox="1"/>
          <p:nvPr/>
        </p:nvSpPr>
        <p:spPr>
          <a:xfrm>
            <a:off x="1600199" y="2476500"/>
            <a:ext cx="15827147" cy="3318922"/>
          </a:xfrm>
          <a:prstGeom prst="rect">
            <a:avLst/>
          </a:prstGeom>
          <a:solidFill>
            <a:schemeClr val="accent6">
              <a:lumMod val="20000"/>
              <a:lumOff val="80000"/>
            </a:schemeClr>
          </a:solidFill>
        </p:spPr>
        <p:txBody>
          <a:bodyPr wrap="square" rtlCol="0">
            <a:spAutoFit/>
          </a:bodyPr>
          <a:lstStyle/>
          <a:p>
            <a:pPr lvl="0" algn="just">
              <a:lnSpc>
                <a:spcPct val="150000"/>
              </a:lnSpc>
            </a:pPr>
            <a:r>
              <a:rPr lang="zh-TW" altLang="en-US" sz="3600" kern="100" dirty="0">
                <a:effectLst/>
                <a:latin typeface="+mn-ea"/>
                <a:cs typeface="Times New Roman" panose="02020603050405020304" pitchFamily="18" charset="0"/>
              </a:rPr>
              <a:t>   </a:t>
            </a:r>
            <a:r>
              <a:rPr lang="zh-TW" altLang="zh-TW" sz="3600" b="1" kern="100" dirty="0">
                <a:effectLst/>
                <a:latin typeface="+mn-ea"/>
                <a:cs typeface="Times New Roman" panose="02020603050405020304" pitchFamily="18" charset="0"/>
              </a:rPr>
              <a:t>構念二</a:t>
            </a:r>
          </a:p>
          <a:p>
            <a:pPr marL="762000" algn="just">
              <a:lnSpc>
                <a:spcPct val="150000"/>
              </a:lnSpc>
              <a:spcAft>
                <a:spcPts val="800"/>
              </a:spcAft>
            </a:pPr>
            <a:r>
              <a:rPr lang="zh-TW" altLang="zh-TW" sz="3600" kern="100" dirty="0">
                <a:effectLst/>
                <a:latin typeface="+mn-ea"/>
                <a:cs typeface="Times New Roman" panose="02020603050405020304" pitchFamily="18" charset="0"/>
              </a:rPr>
              <a:t>要套牢使用者，除新穎性與效率性外，還需有互補性資產：本研究以數位與非數位服務調查套牢機制，兩者主要奠定在上述由使用者需求洞察所歸納之組織原則，由此提高虛實服務創新的一致性與連結效益</a:t>
            </a:r>
          </a:p>
        </p:txBody>
      </p:sp>
      <p:sp>
        <p:nvSpPr>
          <p:cNvPr id="5" name="文字方塊 4">
            <a:extLst>
              <a:ext uri="{FF2B5EF4-FFF2-40B4-BE49-F238E27FC236}">
                <a16:creationId xmlns:a16="http://schemas.microsoft.com/office/drawing/2014/main" id="{2F870298-4377-FA90-601F-9971565DFBAE}"/>
              </a:ext>
            </a:extLst>
          </p:cNvPr>
          <p:cNvSpPr txBox="1"/>
          <p:nvPr/>
        </p:nvSpPr>
        <p:spPr>
          <a:xfrm>
            <a:off x="1652287" y="6475119"/>
            <a:ext cx="15827147" cy="1656928"/>
          </a:xfrm>
          <a:prstGeom prst="rect">
            <a:avLst/>
          </a:prstGeom>
          <a:solidFill>
            <a:schemeClr val="accent6">
              <a:lumMod val="20000"/>
              <a:lumOff val="80000"/>
            </a:schemeClr>
          </a:solidFill>
        </p:spPr>
        <p:txBody>
          <a:bodyPr wrap="square" rtlCol="0">
            <a:spAutoFit/>
          </a:bodyPr>
          <a:lstStyle/>
          <a:p>
            <a:pPr lvl="0" algn="just">
              <a:lnSpc>
                <a:spcPct val="150000"/>
              </a:lnSpc>
            </a:pPr>
            <a:r>
              <a:rPr lang="zh-TW" altLang="en-US" sz="3600" kern="100" dirty="0">
                <a:effectLst/>
                <a:latin typeface="+mn-ea"/>
                <a:cs typeface="Times New Roman" panose="02020603050405020304" pitchFamily="18" charset="0"/>
              </a:rPr>
              <a:t>   </a:t>
            </a:r>
            <a:r>
              <a:rPr lang="zh-TW" altLang="zh-TW" sz="3600" b="1" kern="100" dirty="0">
                <a:effectLst/>
                <a:latin typeface="+mn-ea"/>
                <a:cs typeface="Times New Roman" panose="02020603050405020304" pitchFamily="18" charset="0"/>
              </a:rPr>
              <a:t>構念</a:t>
            </a:r>
            <a:r>
              <a:rPr lang="zh-TW" altLang="en-US" sz="3600" b="1" kern="100" dirty="0">
                <a:effectLst/>
                <a:latin typeface="+mn-ea"/>
                <a:cs typeface="Times New Roman" panose="02020603050405020304" pitchFamily="18" charset="0"/>
              </a:rPr>
              <a:t>三</a:t>
            </a:r>
            <a:endParaRPr lang="en-US" altLang="zh-TW" sz="3600" b="1" kern="100" dirty="0">
              <a:effectLst/>
              <a:latin typeface="+mn-ea"/>
              <a:cs typeface="Times New Roman" panose="02020603050405020304" pitchFamily="18" charset="0"/>
            </a:endParaRPr>
          </a:p>
          <a:p>
            <a:pPr lvl="0" algn="just">
              <a:lnSpc>
                <a:spcPct val="150000"/>
              </a:lnSpc>
            </a:pPr>
            <a:r>
              <a:rPr lang="zh-TW" altLang="en-US" sz="3600" kern="100" dirty="0">
                <a:latin typeface="+mn-ea"/>
                <a:cs typeface="Times New Roman" panose="02020603050405020304" pitchFamily="18" charset="0"/>
              </a:rPr>
              <a:t>        使用者路徑依賴變化：由經濟型套牢</a:t>
            </a:r>
            <a:r>
              <a:rPr lang="en-US" altLang="zh-TW" sz="3600" kern="100" dirty="0">
                <a:latin typeface="+mn-ea"/>
                <a:cs typeface="Times New Roman" panose="02020603050405020304" pitchFamily="18" charset="0"/>
              </a:rPr>
              <a:t>(economy)</a:t>
            </a:r>
            <a:r>
              <a:rPr lang="zh-TW" altLang="en-US" sz="3600" kern="100" dirty="0">
                <a:latin typeface="+mn-ea"/>
                <a:cs typeface="Times New Roman" panose="02020603050405020304" pitchFamily="18" charset="0"/>
              </a:rPr>
              <a:t>、關係型套牢</a:t>
            </a:r>
            <a:r>
              <a:rPr lang="en-US" altLang="zh-TW" sz="3600" kern="100" dirty="0">
                <a:latin typeface="+mn-ea"/>
                <a:cs typeface="Times New Roman" panose="02020603050405020304" pitchFamily="18" charset="0"/>
              </a:rPr>
              <a:t>(relation)</a:t>
            </a:r>
            <a:r>
              <a:rPr lang="zh-TW" altLang="en-US" sz="3600" kern="100" dirty="0">
                <a:latin typeface="+mn-ea"/>
                <a:cs typeface="Times New Roman" panose="02020603050405020304" pitchFamily="18" charset="0"/>
              </a:rPr>
              <a:t>、 場</a:t>
            </a:r>
            <a:endParaRPr lang="zh-TW" altLang="zh-TW" sz="3600" kern="100" dirty="0">
              <a:effectLst/>
              <a:latin typeface="+mn-ea"/>
              <a:cs typeface="Times New Roman" panose="02020603050405020304" pitchFamily="18" charset="0"/>
            </a:endParaRPr>
          </a:p>
        </p:txBody>
      </p:sp>
      <p:sp>
        <p:nvSpPr>
          <p:cNvPr id="7" name="文字方塊 6">
            <a:extLst>
              <a:ext uri="{FF2B5EF4-FFF2-40B4-BE49-F238E27FC236}">
                <a16:creationId xmlns:a16="http://schemas.microsoft.com/office/drawing/2014/main" id="{C6FB23B1-E1C6-0DCA-AC43-07F587E0C81D}"/>
              </a:ext>
            </a:extLst>
          </p:cNvPr>
          <p:cNvSpPr txBox="1"/>
          <p:nvPr/>
        </p:nvSpPr>
        <p:spPr>
          <a:xfrm>
            <a:off x="2593200" y="8069252"/>
            <a:ext cx="13945319" cy="834972"/>
          </a:xfrm>
          <a:prstGeom prst="rect">
            <a:avLst/>
          </a:prstGeom>
          <a:noFill/>
        </p:spPr>
        <p:txBody>
          <a:bodyPr wrap="square" rtlCol="0">
            <a:spAutoFit/>
          </a:bodyPr>
          <a:lstStyle/>
          <a:p>
            <a:pPr algn="just">
              <a:lnSpc>
                <a:spcPct val="150000"/>
              </a:lnSpc>
            </a:pPr>
            <a:r>
              <a:rPr lang="zh-TW" altLang="en-US" sz="3600" kern="100" dirty="0">
                <a:latin typeface="+mn-ea"/>
                <a:cs typeface="Times New Roman" panose="02020603050405020304" pitchFamily="18" charset="0"/>
              </a:rPr>
              <a:t>域套牢</a:t>
            </a:r>
            <a:r>
              <a:rPr lang="en-US" altLang="zh-TW" sz="3600" kern="100" dirty="0">
                <a:latin typeface="+mn-ea"/>
                <a:cs typeface="Times New Roman" panose="02020603050405020304" pitchFamily="18" charset="0"/>
              </a:rPr>
              <a:t>(location)</a:t>
            </a:r>
            <a:r>
              <a:rPr lang="zh-TW" altLang="en-US" sz="3600" kern="100" dirty="0">
                <a:latin typeface="+mn-ea"/>
                <a:cs typeface="Times New Roman" panose="02020603050405020304" pitchFamily="18" charset="0"/>
              </a:rPr>
              <a:t>與時間套牢</a:t>
            </a:r>
            <a:r>
              <a:rPr lang="en-US" altLang="zh-TW" sz="3600" kern="100" dirty="0">
                <a:latin typeface="+mn-ea"/>
                <a:cs typeface="Times New Roman" panose="02020603050405020304" pitchFamily="18" charset="0"/>
              </a:rPr>
              <a:t>(temporality)</a:t>
            </a:r>
            <a:r>
              <a:rPr lang="zh-TW" altLang="en-US" sz="3600" kern="100" dirty="0">
                <a:latin typeface="+mn-ea"/>
                <a:cs typeface="Times New Roman" panose="02020603050405020304" pitchFamily="18" charset="0"/>
              </a:rPr>
              <a:t>四個層面進行分析</a:t>
            </a:r>
            <a:endParaRPr lang="zh-TW" altLang="en-US" sz="3600" dirty="0"/>
          </a:p>
        </p:txBody>
      </p:sp>
      <p:sp>
        <p:nvSpPr>
          <p:cNvPr id="11" name="文字方塊 10">
            <a:extLst>
              <a:ext uri="{FF2B5EF4-FFF2-40B4-BE49-F238E27FC236}">
                <a16:creationId xmlns:a16="http://schemas.microsoft.com/office/drawing/2014/main" id="{FE0A2273-652F-862F-A433-6E3F3E8CBFA6}"/>
              </a:ext>
            </a:extLst>
          </p:cNvPr>
          <p:cNvSpPr txBox="1"/>
          <p:nvPr/>
        </p:nvSpPr>
        <p:spPr>
          <a:xfrm>
            <a:off x="1758900" y="2547669"/>
            <a:ext cx="367469" cy="923330"/>
          </a:xfrm>
          <a:prstGeom prst="rect">
            <a:avLst/>
          </a:prstGeom>
          <a:noFill/>
        </p:spPr>
        <p:txBody>
          <a:bodyPr wrap="square">
            <a:spAutoFit/>
          </a:bodyPr>
          <a:lstStyle/>
          <a:p>
            <a:r>
              <a:rPr lang="en-US" altLang="zh-TW" sz="5400" spc="300" dirty="0">
                <a:latin typeface="+mn-ea"/>
              </a:rPr>
              <a:t>·</a:t>
            </a:r>
            <a:endParaRPr lang="zh-TW" altLang="en-US" sz="5400" dirty="0"/>
          </a:p>
        </p:txBody>
      </p:sp>
      <p:sp>
        <p:nvSpPr>
          <p:cNvPr id="26" name="文字方塊 25">
            <a:extLst>
              <a:ext uri="{FF2B5EF4-FFF2-40B4-BE49-F238E27FC236}">
                <a16:creationId xmlns:a16="http://schemas.microsoft.com/office/drawing/2014/main" id="{1A743FC6-3FCF-99C4-A34B-7856600DD845}"/>
              </a:ext>
            </a:extLst>
          </p:cNvPr>
          <p:cNvSpPr txBox="1"/>
          <p:nvPr/>
        </p:nvSpPr>
        <p:spPr>
          <a:xfrm>
            <a:off x="1780424" y="6574577"/>
            <a:ext cx="367469" cy="923330"/>
          </a:xfrm>
          <a:prstGeom prst="rect">
            <a:avLst/>
          </a:prstGeom>
          <a:noFill/>
        </p:spPr>
        <p:txBody>
          <a:bodyPr wrap="square">
            <a:spAutoFit/>
          </a:bodyPr>
          <a:lstStyle/>
          <a:p>
            <a:r>
              <a:rPr lang="en-US" altLang="zh-TW" sz="5400" spc="300" dirty="0">
                <a:latin typeface="+mn-ea"/>
              </a:rPr>
              <a:t>·</a:t>
            </a:r>
            <a:endParaRPr lang="zh-TW" altLang="en-US" sz="5400" dirty="0"/>
          </a:p>
        </p:txBody>
      </p:sp>
    </p:spTree>
    <p:extLst>
      <p:ext uri="{BB962C8B-B14F-4D97-AF65-F5344CB8AC3E}">
        <p14:creationId xmlns:p14="http://schemas.microsoft.com/office/powerpoint/2010/main" val="7465329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sp>
        <p:nvSpPr>
          <p:cNvPr id="14" name="淚滴形 13">
            <a:extLst>
              <a:ext uri="{FF2B5EF4-FFF2-40B4-BE49-F238E27FC236}">
                <a16:creationId xmlns:a16="http://schemas.microsoft.com/office/drawing/2014/main" id="{249BA32B-647F-F301-692F-E9E6E452F946}"/>
              </a:ext>
            </a:extLst>
          </p:cNvPr>
          <p:cNvSpPr/>
          <p:nvPr/>
        </p:nvSpPr>
        <p:spPr>
          <a:xfrm>
            <a:off x="16230600" y="0"/>
            <a:ext cx="2114550" cy="1485900"/>
          </a:xfrm>
          <a:prstGeom prst="teardrop">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BC8A2322-BD4E-269B-8A04-F72C5AA0CA66}"/>
              </a:ext>
            </a:extLst>
          </p:cNvPr>
          <p:cNvSpPr/>
          <p:nvPr/>
        </p:nvSpPr>
        <p:spPr>
          <a:xfrm>
            <a:off x="18118669" y="1277751"/>
            <a:ext cx="169332" cy="900925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0" name="群組 19">
            <a:extLst>
              <a:ext uri="{FF2B5EF4-FFF2-40B4-BE49-F238E27FC236}">
                <a16:creationId xmlns:a16="http://schemas.microsoft.com/office/drawing/2014/main" id="{3BF07D29-40A1-0C1E-4865-2BE7EBB7F59C}"/>
              </a:ext>
            </a:extLst>
          </p:cNvPr>
          <p:cNvGrpSpPr/>
          <p:nvPr/>
        </p:nvGrpSpPr>
        <p:grpSpPr>
          <a:xfrm>
            <a:off x="458852" y="406193"/>
            <a:ext cx="4913248" cy="1107996"/>
            <a:chOff x="457200" y="432759"/>
            <a:chExt cx="4913248" cy="1107996"/>
          </a:xfrm>
        </p:grpSpPr>
        <p:sp>
          <p:nvSpPr>
            <p:cNvPr id="21" name="橢圓 20">
              <a:extLst>
                <a:ext uri="{FF2B5EF4-FFF2-40B4-BE49-F238E27FC236}">
                  <a16:creationId xmlns:a16="http://schemas.microsoft.com/office/drawing/2014/main" id="{F5A23250-33E0-A425-8351-CEE1059597A2}"/>
                </a:ext>
              </a:extLst>
            </p:cNvPr>
            <p:cNvSpPr/>
            <p:nvPr/>
          </p:nvSpPr>
          <p:spPr>
            <a:xfrm>
              <a:off x="457200" y="820431"/>
              <a:ext cx="533400" cy="527742"/>
            </a:xfrm>
            <a:prstGeom prst="ellipse">
              <a:avLst/>
            </a:prstGeom>
            <a:solidFill>
              <a:srgbClr val="FCBA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文字方塊 21">
              <a:extLst>
                <a:ext uri="{FF2B5EF4-FFF2-40B4-BE49-F238E27FC236}">
                  <a16:creationId xmlns:a16="http://schemas.microsoft.com/office/drawing/2014/main" id="{6F19E437-D1A4-0F19-72BC-BBAB730BDB3D}"/>
                </a:ext>
              </a:extLst>
            </p:cNvPr>
            <p:cNvSpPr txBox="1"/>
            <p:nvPr/>
          </p:nvSpPr>
          <p:spPr>
            <a:xfrm>
              <a:off x="1331848" y="432759"/>
              <a:ext cx="4038600" cy="1107996"/>
            </a:xfrm>
            <a:prstGeom prst="rect">
              <a:avLst/>
            </a:prstGeom>
            <a:noFill/>
          </p:spPr>
          <p:txBody>
            <a:bodyPr wrap="square" rtlCol="0">
              <a:spAutoFit/>
            </a:bodyPr>
            <a:lstStyle/>
            <a:p>
              <a:r>
                <a:rPr lang="zh-TW" altLang="en-US" sz="6600" dirty="0"/>
                <a:t>分析構念</a:t>
              </a:r>
            </a:p>
          </p:txBody>
        </p:sp>
      </p:grpSp>
      <p:sp>
        <p:nvSpPr>
          <p:cNvPr id="23" name="AutoShape 4">
            <a:extLst>
              <a:ext uri="{FF2B5EF4-FFF2-40B4-BE49-F238E27FC236}">
                <a16:creationId xmlns:a16="http://schemas.microsoft.com/office/drawing/2014/main" id="{9FC0627B-96B9-DEBB-0E5A-B6FAC988333D}"/>
              </a:ext>
            </a:extLst>
          </p:cNvPr>
          <p:cNvSpPr/>
          <p:nvPr/>
        </p:nvSpPr>
        <p:spPr>
          <a:xfrm>
            <a:off x="1156531" y="1585357"/>
            <a:ext cx="4038600" cy="0"/>
          </a:xfrm>
          <a:prstGeom prst="line">
            <a:avLst/>
          </a:prstGeom>
          <a:ln w="38100" cap="flat">
            <a:solidFill>
              <a:srgbClr val="967D55"/>
            </a:solidFill>
            <a:prstDash val="solid"/>
            <a:headEnd type="none" w="sm" len="sm"/>
            <a:tailEnd type="none" w="sm" len="sm"/>
          </a:ln>
        </p:spPr>
        <p:txBody>
          <a:bodyPr/>
          <a:lstStyle/>
          <a:p>
            <a:endParaRPr lang="zh-TW" altLang="en-US" dirty="0"/>
          </a:p>
        </p:txBody>
      </p:sp>
      <p:grpSp>
        <p:nvGrpSpPr>
          <p:cNvPr id="16" name="群組 15">
            <a:extLst>
              <a:ext uri="{FF2B5EF4-FFF2-40B4-BE49-F238E27FC236}">
                <a16:creationId xmlns:a16="http://schemas.microsoft.com/office/drawing/2014/main" id="{65F08703-13B4-2494-B85A-158A9E9FDECA}"/>
              </a:ext>
            </a:extLst>
          </p:cNvPr>
          <p:cNvGrpSpPr/>
          <p:nvPr/>
        </p:nvGrpSpPr>
        <p:grpSpPr>
          <a:xfrm>
            <a:off x="534657" y="2046744"/>
            <a:ext cx="17218685" cy="7834063"/>
            <a:chOff x="688317" y="1795730"/>
            <a:chExt cx="17218685" cy="7834063"/>
          </a:xfrm>
        </p:grpSpPr>
        <p:sp>
          <p:nvSpPr>
            <p:cNvPr id="2" name="文字方塊 1">
              <a:extLst>
                <a:ext uri="{FF2B5EF4-FFF2-40B4-BE49-F238E27FC236}">
                  <a16:creationId xmlns:a16="http://schemas.microsoft.com/office/drawing/2014/main" id="{08045548-0B3A-AC44-B831-C9A88EB25635}"/>
                </a:ext>
              </a:extLst>
            </p:cNvPr>
            <p:cNvSpPr txBox="1"/>
            <p:nvPr/>
          </p:nvSpPr>
          <p:spPr>
            <a:xfrm>
              <a:off x="688317" y="1795730"/>
              <a:ext cx="17218684" cy="6642909"/>
            </a:xfrm>
            <a:prstGeom prst="rect">
              <a:avLst/>
            </a:prstGeom>
            <a:solidFill>
              <a:schemeClr val="bg1">
                <a:lumMod val="95000"/>
              </a:schemeClr>
            </a:solidFill>
          </p:spPr>
          <p:txBody>
            <a:bodyPr wrap="square" rtlCol="0">
              <a:spAutoFit/>
            </a:bodyPr>
            <a:lstStyle/>
            <a:p>
              <a:pPr marL="762000" algn="just">
                <a:lnSpc>
                  <a:spcPct val="150000"/>
                </a:lnSpc>
              </a:pPr>
              <a:endParaRPr lang="en-US" altLang="zh-TW" sz="3600" kern="100" dirty="0">
                <a:effectLst/>
                <a:latin typeface="+mn-ea"/>
                <a:cs typeface="Times New Roman" panose="02020603050405020304" pitchFamily="18" charset="0"/>
              </a:endParaRPr>
            </a:p>
            <a:p>
              <a:pPr marL="762000" algn="just">
                <a:lnSpc>
                  <a:spcPct val="150000"/>
                </a:lnSpc>
              </a:pPr>
              <a:endParaRPr lang="en-US" altLang="zh-TW" sz="3600" kern="100" dirty="0">
                <a:latin typeface="+mn-ea"/>
                <a:cs typeface="Times New Roman" panose="02020603050405020304" pitchFamily="18" charset="0"/>
              </a:endParaRPr>
            </a:p>
            <a:p>
              <a:pPr marL="762000" algn="just">
                <a:lnSpc>
                  <a:spcPct val="150000"/>
                </a:lnSpc>
              </a:pPr>
              <a:r>
                <a:rPr lang="zh-TW" altLang="zh-TW" sz="3600" kern="100" dirty="0">
                  <a:effectLst/>
                  <a:latin typeface="+mn-ea"/>
                  <a:cs typeface="Times New Roman" panose="02020603050405020304" pitchFamily="18" charset="0"/>
                </a:rPr>
                <a:t>使用者的成本支出、採購效率與效益等績效指標</a:t>
              </a:r>
              <a:endParaRPr lang="en-US" altLang="zh-TW" sz="3600" kern="100" dirty="0">
                <a:latin typeface="+mn-ea"/>
                <a:cs typeface="Times New Roman" panose="02020603050405020304" pitchFamily="18" charset="0"/>
              </a:endParaRPr>
            </a:p>
            <a:p>
              <a:pPr marL="762000" algn="just">
                <a:lnSpc>
                  <a:spcPct val="150000"/>
                </a:lnSpc>
              </a:pPr>
              <a:r>
                <a:rPr lang="zh-TW" altLang="zh-TW" sz="3600" kern="100" dirty="0">
                  <a:effectLst/>
                  <a:latin typeface="+mn-ea"/>
                  <a:cs typeface="Times New Roman" panose="02020603050405020304" pitchFamily="18" charset="0"/>
                </a:rPr>
                <a:t>（</a:t>
              </a:r>
              <a:r>
                <a:rPr lang="en-US" altLang="zh-TW" sz="3600" kern="100" dirty="0">
                  <a:effectLst/>
                  <a:latin typeface="+mn-ea"/>
                  <a:cs typeface="Times New Roman" panose="02020603050405020304" pitchFamily="18" charset="0"/>
                </a:rPr>
                <a:t>Ansari &amp; </a:t>
              </a:r>
              <a:r>
                <a:rPr lang="en-US" altLang="zh-TW" sz="3600" kern="100" dirty="0" err="1">
                  <a:effectLst/>
                  <a:latin typeface="+mn-ea"/>
                  <a:cs typeface="Times New Roman" panose="02020603050405020304" pitchFamily="18" charset="0"/>
                </a:rPr>
                <a:t>Krop</a:t>
              </a:r>
              <a:r>
                <a:rPr lang="en-US" altLang="zh-TW" sz="3600" kern="100" dirty="0">
                  <a:effectLst/>
                  <a:latin typeface="+mn-ea"/>
                  <a:cs typeface="Times New Roman" panose="02020603050405020304" pitchFamily="18" charset="0"/>
                </a:rPr>
                <a:t>, 2012; Binder et al., 2012; Liebowitz &amp; Margolis, 1995</a:t>
              </a:r>
              <a:r>
                <a:rPr lang="zh-TW" altLang="zh-TW" sz="3600" kern="100" dirty="0">
                  <a:effectLst/>
                  <a:latin typeface="+mn-ea"/>
                  <a:cs typeface="Times New Roman" panose="02020603050405020304" pitchFamily="18" charset="0"/>
                </a:rPr>
                <a:t>）</a:t>
              </a:r>
              <a:r>
                <a:rPr lang="en-US" altLang="zh-TW" sz="3600" kern="100" dirty="0">
                  <a:effectLst/>
                  <a:latin typeface="+mn-ea"/>
                  <a:cs typeface="Times New Roman" panose="02020603050405020304" pitchFamily="18" charset="0"/>
                </a:rPr>
                <a:t> </a:t>
              </a:r>
            </a:p>
            <a:p>
              <a:pPr marL="762000" algn="just">
                <a:lnSpc>
                  <a:spcPct val="150000"/>
                </a:lnSpc>
              </a:pPr>
              <a:endParaRPr lang="zh-TW" altLang="zh-TW" sz="3600" kern="100" dirty="0">
                <a:effectLst/>
                <a:latin typeface="+mn-ea"/>
                <a:cs typeface="Times New Roman" panose="02020603050405020304" pitchFamily="18" charset="0"/>
              </a:endParaRPr>
            </a:p>
            <a:p>
              <a:pPr marL="762000" algn="just">
                <a:lnSpc>
                  <a:spcPct val="150000"/>
                </a:lnSpc>
              </a:pPr>
              <a:endParaRPr lang="en-US" altLang="zh-TW" sz="3600" kern="100" dirty="0">
                <a:effectLst/>
                <a:latin typeface="+mn-ea"/>
                <a:cs typeface="Times New Roman" panose="02020603050405020304" pitchFamily="18" charset="0"/>
              </a:endParaRPr>
            </a:p>
            <a:p>
              <a:pPr marL="762000" algn="just">
                <a:lnSpc>
                  <a:spcPct val="150000"/>
                </a:lnSpc>
              </a:pPr>
              <a:r>
                <a:rPr lang="zh-TW" altLang="en-US" sz="3600" kern="100" dirty="0">
                  <a:latin typeface="+mn-ea"/>
                  <a:cs typeface="Times New Roman" panose="02020603050405020304" pitchFamily="18" charset="0"/>
                </a:rPr>
                <a:t>  </a:t>
              </a:r>
              <a:r>
                <a:rPr lang="zh-TW" altLang="zh-TW" sz="3600" kern="100" dirty="0">
                  <a:effectLst/>
                  <a:latin typeface="+mn-ea"/>
                  <a:cs typeface="Times New Roman" panose="02020603050405020304" pitchFamily="18" charset="0"/>
                </a:rPr>
                <a:t>如何在與不同利害關係人互動過程中建立學習路徑，互動關係</a:t>
              </a:r>
              <a:endParaRPr lang="en-US" altLang="zh-TW" sz="3600" kern="100" dirty="0">
                <a:effectLst/>
                <a:latin typeface="+mn-ea"/>
                <a:cs typeface="Times New Roman" panose="02020603050405020304" pitchFamily="18" charset="0"/>
              </a:endParaRPr>
            </a:p>
            <a:p>
              <a:pPr marL="762000" algn="just">
                <a:lnSpc>
                  <a:spcPct val="150000"/>
                </a:lnSpc>
              </a:pPr>
              <a:r>
                <a:rPr lang="zh-TW" altLang="en-US" sz="3600" kern="100" dirty="0">
                  <a:effectLst/>
                  <a:latin typeface="+mn-ea"/>
                  <a:cs typeface="Times New Roman" panose="02020603050405020304" pitchFamily="18" charset="0"/>
                </a:rPr>
                <a:t>  </a:t>
              </a:r>
              <a:r>
                <a:rPr lang="zh-TW" altLang="zh-TW" sz="3600" kern="100" dirty="0">
                  <a:effectLst/>
                  <a:latin typeface="+mn-ea"/>
                  <a:cs typeface="Times New Roman" panose="02020603050405020304" pitchFamily="18" charset="0"/>
                </a:rPr>
                <a:t>著重在關係型套牢的機制設計上，主要表現在對特定品牌形象的偏好、忠誠度、</a:t>
              </a:r>
            </a:p>
          </p:txBody>
        </p:sp>
        <p:sp>
          <p:nvSpPr>
            <p:cNvPr id="8" name="矩形 7">
              <a:extLst>
                <a:ext uri="{FF2B5EF4-FFF2-40B4-BE49-F238E27FC236}">
                  <a16:creationId xmlns:a16="http://schemas.microsoft.com/office/drawing/2014/main" id="{5456EA43-CF41-C271-02DD-2B1E99C34DA1}"/>
                </a:ext>
              </a:extLst>
            </p:cNvPr>
            <p:cNvSpPr/>
            <p:nvPr/>
          </p:nvSpPr>
          <p:spPr>
            <a:xfrm>
              <a:off x="711176" y="8388704"/>
              <a:ext cx="17195826" cy="124108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CDE0574A-C0E5-12CB-3FA1-A7D84462B098}"/>
                </a:ext>
              </a:extLst>
            </p:cNvPr>
            <p:cNvSpPr txBox="1"/>
            <p:nvPr/>
          </p:nvSpPr>
          <p:spPr>
            <a:xfrm>
              <a:off x="1676400" y="8491270"/>
              <a:ext cx="7924800" cy="646331"/>
            </a:xfrm>
            <a:prstGeom prst="rect">
              <a:avLst/>
            </a:prstGeom>
            <a:noFill/>
          </p:spPr>
          <p:txBody>
            <a:bodyPr wrap="square" rtlCol="0">
              <a:spAutoFit/>
            </a:bodyPr>
            <a:lstStyle/>
            <a:p>
              <a:r>
                <a:rPr lang="zh-TW" altLang="zh-TW" sz="3600" dirty="0">
                  <a:effectLst/>
                  <a:latin typeface="+mn-ea"/>
                  <a:cs typeface="Times New Roman" panose="02020603050405020304" pitchFamily="18" charset="0"/>
                </a:rPr>
                <a:t>信任感與社群關係網絡等套牢機制。</a:t>
              </a:r>
              <a:endParaRPr lang="zh-TW" altLang="en-US" sz="3600" dirty="0">
                <a:latin typeface="+mn-ea"/>
              </a:endParaRPr>
            </a:p>
          </p:txBody>
        </p:sp>
        <p:sp>
          <p:nvSpPr>
            <p:cNvPr id="12" name="文字方塊 11">
              <a:extLst>
                <a:ext uri="{FF2B5EF4-FFF2-40B4-BE49-F238E27FC236}">
                  <a16:creationId xmlns:a16="http://schemas.microsoft.com/office/drawing/2014/main" id="{989D75B6-9A69-9837-4675-DF06F53492A0}"/>
                </a:ext>
              </a:extLst>
            </p:cNvPr>
            <p:cNvSpPr txBox="1"/>
            <p:nvPr/>
          </p:nvSpPr>
          <p:spPr>
            <a:xfrm>
              <a:off x="927931" y="2186373"/>
              <a:ext cx="4267200" cy="646331"/>
            </a:xfrm>
            <a:prstGeom prst="rect">
              <a:avLst/>
            </a:prstGeom>
            <a:noFill/>
          </p:spPr>
          <p:txBody>
            <a:bodyPr wrap="square" rtlCol="0">
              <a:spAutoFit/>
            </a:bodyPr>
            <a:lstStyle/>
            <a:p>
              <a:r>
                <a:rPr lang="en-US" altLang="zh-TW" sz="3600" b="1" kern="100" dirty="0">
                  <a:effectLst/>
                  <a:latin typeface="+mn-ea"/>
                  <a:cs typeface="Times New Roman" panose="02020603050405020304" pitchFamily="18" charset="0"/>
                </a:rPr>
                <a:t>‧</a:t>
              </a:r>
              <a:r>
                <a:rPr lang="zh-TW" altLang="zh-TW" sz="3600" b="1" kern="100" dirty="0">
                  <a:effectLst/>
                  <a:latin typeface="+mn-ea"/>
                  <a:cs typeface="Times New Roman" panose="02020603050405020304" pitchFamily="18" charset="0"/>
                </a:rPr>
                <a:t>經濟型套牢：</a:t>
              </a:r>
              <a:endParaRPr lang="zh-TW" altLang="en-US" sz="3600" b="1" dirty="0"/>
            </a:p>
          </p:txBody>
        </p:sp>
        <p:sp>
          <p:nvSpPr>
            <p:cNvPr id="13" name="文字方塊 12">
              <a:extLst>
                <a:ext uri="{FF2B5EF4-FFF2-40B4-BE49-F238E27FC236}">
                  <a16:creationId xmlns:a16="http://schemas.microsoft.com/office/drawing/2014/main" id="{9105F4CE-3E2C-2F2B-D5FE-B233BAB7E26A}"/>
                </a:ext>
              </a:extLst>
            </p:cNvPr>
            <p:cNvSpPr txBox="1"/>
            <p:nvPr/>
          </p:nvSpPr>
          <p:spPr>
            <a:xfrm>
              <a:off x="1042231" y="5774468"/>
              <a:ext cx="4267200" cy="646331"/>
            </a:xfrm>
            <a:prstGeom prst="rect">
              <a:avLst/>
            </a:prstGeom>
            <a:noFill/>
          </p:spPr>
          <p:txBody>
            <a:bodyPr wrap="square" rtlCol="0">
              <a:spAutoFit/>
            </a:bodyPr>
            <a:lstStyle/>
            <a:p>
              <a:r>
                <a:rPr lang="en-US" altLang="zh-TW" sz="3600" b="1" kern="100" dirty="0">
                  <a:effectLst/>
                  <a:latin typeface="+mn-ea"/>
                  <a:cs typeface="Times New Roman" panose="02020603050405020304" pitchFamily="18" charset="0"/>
                </a:rPr>
                <a:t>‧</a:t>
              </a:r>
              <a:r>
                <a:rPr lang="zh-TW" altLang="en-US" sz="3600" b="1" kern="100" dirty="0">
                  <a:latin typeface="+mn-ea"/>
                  <a:cs typeface="Times New Roman" panose="02020603050405020304" pitchFamily="18" charset="0"/>
                </a:rPr>
                <a:t>關係</a:t>
              </a:r>
              <a:r>
                <a:rPr lang="zh-TW" altLang="zh-TW" sz="3600" b="1" kern="100" dirty="0">
                  <a:effectLst/>
                  <a:latin typeface="+mn-ea"/>
                  <a:cs typeface="Times New Roman" panose="02020603050405020304" pitchFamily="18" charset="0"/>
                </a:rPr>
                <a:t>型套牢：</a:t>
              </a:r>
              <a:endParaRPr lang="zh-TW" altLang="en-US" sz="3600" b="1" dirty="0"/>
            </a:p>
          </p:txBody>
        </p:sp>
      </p:grpSp>
    </p:spTree>
    <p:extLst>
      <p:ext uri="{BB962C8B-B14F-4D97-AF65-F5344CB8AC3E}">
        <p14:creationId xmlns:p14="http://schemas.microsoft.com/office/powerpoint/2010/main" val="7924211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sp>
        <p:nvSpPr>
          <p:cNvPr id="14" name="淚滴形 13">
            <a:extLst>
              <a:ext uri="{FF2B5EF4-FFF2-40B4-BE49-F238E27FC236}">
                <a16:creationId xmlns:a16="http://schemas.microsoft.com/office/drawing/2014/main" id="{249BA32B-647F-F301-692F-E9E6E452F946}"/>
              </a:ext>
            </a:extLst>
          </p:cNvPr>
          <p:cNvSpPr/>
          <p:nvPr/>
        </p:nvSpPr>
        <p:spPr>
          <a:xfrm>
            <a:off x="16230600" y="0"/>
            <a:ext cx="2114550" cy="1485900"/>
          </a:xfrm>
          <a:prstGeom prst="teardrop">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BC8A2322-BD4E-269B-8A04-F72C5AA0CA66}"/>
              </a:ext>
            </a:extLst>
          </p:cNvPr>
          <p:cNvSpPr/>
          <p:nvPr/>
        </p:nvSpPr>
        <p:spPr>
          <a:xfrm>
            <a:off x="18118669" y="1277751"/>
            <a:ext cx="169332" cy="900925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0" name="群組 19">
            <a:extLst>
              <a:ext uri="{FF2B5EF4-FFF2-40B4-BE49-F238E27FC236}">
                <a16:creationId xmlns:a16="http://schemas.microsoft.com/office/drawing/2014/main" id="{3BF07D29-40A1-0C1E-4865-2BE7EBB7F59C}"/>
              </a:ext>
            </a:extLst>
          </p:cNvPr>
          <p:cNvGrpSpPr/>
          <p:nvPr/>
        </p:nvGrpSpPr>
        <p:grpSpPr>
          <a:xfrm>
            <a:off x="458852" y="406193"/>
            <a:ext cx="4913248" cy="1107996"/>
            <a:chOff x="457200" y="432759"/>
            <a:chExt cx="4913248" cy="1107996"/>
          </a:xfrm>
        </p:grpSpPr>
        <p:sp>
          <p:nvSpPr>
            <p:cNvPr id="21" name="橢圓 20">
              <a:extLst>
                <a:ext uri="{FF2B5EF4-FFF2-40B4-BE49-F238E27FC236}">
                  <a16:creationId xmlns:a16="http://schemas.microsoft.com/office/drawing/2014/main" id="{F5A23250-33E0-A425-8351-CEE1059597A2}"/>
                </a:ext>
              </a:extLst>
            </p:cNvPr>
            <p:cNvSpPr/>
            <p:nvPr/>
          </p:nvSpPr>
          <p:spPr>
            <a:xfrm>
              <a:off x="457200" y="820431"/>
              <a:ext cx="533400" cy="527742"/>
            </a:xfrm>
            <a:prstGeom prst="ellipse">
              <a:avLst/>
            </a:prstGeom>
            <a:solidFill>
              <a:srgbClr val="FCBA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文字方塊 21">
              <a:extLst>
                <a:ext uri="{FF2B5EF4-FFF2-40B4-BE49-F238E27FC236}">
                  <a16:creationId xmlns:a16="http://schemas.microsoft.com/office/drawing/2014/main" id="{6F19E437-D1A4-0F19-72BC-BBAB730BDB3D}"/>
                </a:ext>
              </a:extLst>
            </p:cNvPr>
            <p:cNvSpPr txBox="1"/>
            <p:nvPr/>
          </p:nvSpPr>
          <p:spPr>
            <a:xfrm>
              <a:off x="1331848" y="432759"/>
              <a:ext cx="4038600" cy="1107996"/>
            </a:xfrm>
            <a:prstGeom prst="rect">
              <a:avLst/>
            </a:prstGeom>
            <a:noFill/>
          </p:spPr>
          <p:txBody>
            <a:bodyPr wrap="square" rtlCol="0">
              <a:spAutoFit/>
            </a:bodyPr>
            <a:lstStyle/>
            <a:p>
              <a:r>
                <a:rPr lang="zh-TW" altLang="en-US" sz="6600" dirty="0"/>
                <a:t>分析構念</a:t>
              </a:r>
            </a:p>
          </p:txBody>
        </p:sp>
      </p:grpSp>
      <p:sp>
        <p:nvSpPr>
          <p:cNvPr id="23" name="AutoShape 4">
            <a:extLst>
              <a:ext uri="{FF2B5EF4-FFF2-40B4-BE49-F238E27FC236}">
                <a16:creationId xmlns:a16="http://schemas.microsoft.com/office/drawing/2014/main" id="{9FC0627B-96B9-DEBB-0E5A-B6FAC988333D}"/>
              </a:ext>
            </a:extLst>
          </p:cNvPr>
          <p:cNvSpPr/>
          <p:nvPr/>
        </p:nvSpPr>
        <p:spPr>
          <a:xfrm>
            <a:off x="1156531" y="1585357"/>
            <a:ext cx="4038600" cy="0"/>
          </a:xfrm>
          <a:prstGeom prst="line">
            <a:avLst/>
          </a:prstGeom>
          <a:ln w="38100" cap="flat">
            <a:solidFill>
              <a:srgbClr val="967D55"/>
            </a:solidFill>
            <a:prstDash val="solid"/>
            <a:headEnd type="none" w="sm" len="sm"/>
            <a:tailEnd type="none" w="sm" len="sm"/>
          </a:ln>
        </p:spPr>
        <p:txBody>
          <a:bodyPr/>
          <a:lstStyle/>
          <a:p>
            <a:endParaRPr lang="zh-TW" altLang="en-US" dirty="0"/>
          </a:p>
        </p:txBody>
      </p:sp>
      <p:grpSp>
        <p:nvGrpSpPr>
          <p:cNvPr id="6" name="群組 5">
            <a:extLst>
              <a:ext uri="{FF2B5EF4-FFF2-40B4-BE49-F238E27FC236}">
                <a16:creationId xmlns:a16="http://schemas.microsoft.com/office/drawing/2014/main" id="{097B4E88-6E03-8D22-307F-099C12C42D37}"/>
              </a:ext>
            </a:extLst>
          </p:cNvPr>
          <p:cNvGrpSpPr/>
          <p:nvPr/>
        </p:nvGrpSpPr>
        <p:grpSpPr>
          <a:xfrm>
            <a:off x="896176" y="2460921"/>
            <a:ext cx="16495648" cy="6642909"/>
            <a:chOff x="1018131" y="3314700"/>
            <a:chExt cx="16495648" cy="6642909"/>
          </a:xfrm>
        </p:grpSpPr>
        <p:sp>
          <p:nvSpPr>
            <p:cNvPr id="2" name="文字方塊 1">
              <a:extLst>
                <a:ext uri="{FF2B5EF4-FFF2-40B4-BE49-F238E27FC236}">
                  <a16:creationId xmlns:a16="http://schemas.microsoft.com/office/drawing/2014/main" id="{08045548-0B3A-AC44-B831-C9A88EB25635}"/>
                </a:ext>
              </a:extLst>
            </p:cNvPr>
            <p:cNvSpPr txBox="1"/>
            <p:nvPr/>
          </p:nvSpPr>
          <p:spPr>
            <a:xfrm>
              <a:off x="1018131" y="3314700"/>
              <a:ext cx="16495648" cy="6642909"/>
            </a:xfrm>
            <a:prstGeom prst="rect">
              <a:avLst/>
            </a:prstGeom>
            <a:solidFill>
              <a:schemeClr val="bg1">
                <a:lumMod val="95000"/>
              </a:schemeClr>
            </a:solidFill>
          </p:spPr>
          <p:txBody>
            <a:bodyPr wrap="square" rtlCol="0">
              <a:spAutoFit/>
            </a:bodyPr>
            <a:lstStyle/>
            <a:p>
              <a:pPr marL="762000" algn="just">
                <a:lnSpc>
                  <a:spcPct val="150000"/>
                </a:lnSpc>
              </a:pPr>
              <a:endParaRPr lang="en-US" altLang="zh-TW" sz="3600" kern="100" dirty="0">
                <a:effectLst/>
                <a:latin typeface="+mn-ea"/>
                <a:cs typeface="Times New Roman" panose="02020603050405020304" pitchFamily="18" charset="0"/>
              </a:endParaRPr>
            </a:p>
            <a:p>
              <a:pPr marL="762000" algn="just">
                <a:lnSpc>
                  <a:spcPct val="150000"/>
                </a:lnSpc>
              </a:pPr>
              <a:endParaRPr lang="en-US" altLang="zh-TW" sz="3600" kern="100" dirty="0">
                <a:effectLst/>
                <a:latin typeface="+mn-ea"/>
                <a:cs typeface="Times New Roman" panose="02020603050405020304" pitchFamily="18" charset="0"/>
              </a:endParaRPr>
            </a:p>
            <a:p>
              <a:pPr marL="762000" algn="just">
                <a:lnSpc>
                  <a:spcPct val="150000"/>
                </a:lnSpc>
              </a:pPr>
              <a:r>
                <a:rPr lang="zh-TW" altLang="zh-TW" sz="3600" kern="100" dirty="0">
                  <a:effectLst/>
                  <a:latin typeface="+mn-ea"/>
                  <a:cs typeface="Times New Roman" panose="02020603050405020304" pitchFamily="18" charset="0"/>
                </a:rPr>
                <a:t>過去路徑依賴理論特別提出使用者在產品服務取得路徑 上有方向性、累積性與演化性（</a:t>
              </a:r>
              <a:r>
                <a:rPr lang="en-US" altLang="zh-TW" sz="3600" kern="100" dirty="0">
                  <a:effectLst/>
                  <a:latin typeface="+mn-ea"/>
                  <a:cs typeface="Times New Roman" panose="02020603050405020304" pitchFamily="18" charset="0"/>
                </a:rPr>
                <a:t> Barnes et al., 2004; David, 1985; Wilson, 2014</a:t>
              </a:r>
              <a:r>
                <a:rPr lang="zh-TW" altLang="zh-TW" sz="3600" kern="100" dirty="0">
                  <a:effectLst/>
                  <a:latin typeface="+mn-ea"/>
                  <a:cs typeface="Times New Roman" panose="02020603050405020304" pitchFamily="18" charset="0"/>
                </a:rPr>
                <a:t>）。</a:t>
              </a:r>
              <a:endParaRPr lang="en-US" altLang="zh-TW" sz="3600" kern="100" dirty="0">
                <a:effectLst/>
                <a:latin typeface="+mn-ea"/>
                <a:cs typeface="Times New Roman" panose="02020603050405020304" pitchFamily="18" charset="0"/>
              </a:endParaRPr>
            </a:p>
            <a:p>
              <a:pPr marL="762000" algn="just">
                <a:lnSpc>
                  <a:spcPct val="150000"/>
                </a:lnSpc>
              </a:pPr>
              <a:endParaRPr lang="zh-TW" altLang="zh-TW" sz="3600" kern="100" dirty="0">
                <a:effectLst/>
                <a:latin typeface="+mn-ea"/>
                <a:cs typeface="Times New Roman" panose="02020603050405020304" pitchFamily="18" charset="0"/>
              </a:endParaRPr>
            </a:p>
            <a:p>
              <a:pPr marL="762000" algn="just">
                <a:lnSpc>
                  <a:spcPct val="150000"/>
                </a:lnSpc>
              </a:pPr>
              <a:endParaRPr lang="en-US" altLang="zh-TW" sz="3600" kern="100" dirty="0">
                <a:latin typeface="+mn-ea"/>
                <a:cs typeface="Times New Roman" panose="02020603050405020304" pitchFamily="18" charset="0"/>
              </a:endParaRPr>
            </a:p>
            <a:p>
              <a:pPr marL="762000" algn="just">
                <a:lnSpc>
                  <a:spcPct val="150000"/>
                </a:lnSpc>
              </a:pPr>
              <a:r>
                <a:rPr lang="zh-TW" altLang="zh-TW" sz="3600" kern="100" dirty="0">
                  <a:effectLst/>
                  <a:latin typeface="+mn-ea"/>
                  <a:cs typeface="Times New Roman" panose="02020603050405020304" pitchFamily="18" charset="0"/>
                </a:rPr>
                <a:t>時間套牢本身就是路徑依賴的重要指標，時間不但可以 反映在所謂累積（</a:t>
              </a:r>
              <a:r>
                <a:rPr lang="en-US" altLang="zh-TW" sz="3600" kern="100" dirty="0">
                  <a:effectLst/>
                  <a:latin typeface="+mn-ea"/>
                  <a:cs typeface="Times New Roman" panose="02020603050405020304" pitchFamily="18" charset="0"/>
                </a:rPr>
                <a:t>accumulation</a:t>
              </a:r>
              <a:r>
                <a:rPr lang="zh-TW" altLang="zh-TW" sz="3600" kern="100" dirty="0">
                  <a:effectLst/>
                  <a:latin typeface="+mn-ea"/>
                  <a:cs typeface="Times New Roman" panose="02020603050405020304" pitchFamily="18" charset="0"/>
                </a:rPr>
                <a:t>）上，也反映在演化特性（</a:t>
              </a:r>
              <a:r>
                <a:rPr lang="en-US" altLang="zh-TW" sz="3600" kern="100" dirty="0">
                  <a:effectLst/>
                  <a:latin typeface="+mn-ea"/>
                  <a:cs typeface="Times New Roman" panose="02020603050405020304" pitchFamily="18" charset="0"/>
                </a:rPr>
                <a:t>transition</a:t>
              </a:r>
              <a:r>
                <a:rPr lang="zh-TW" altLang="zh-TW" sz="3600" kern="100" dirty="0">
                  <a:effectLst/>
                  <a:latin typeface="+mn-ea"/>
                  <a:cs typeface="Times New Roman" panose="02020603050405020304" pitchFamily="18" charset="0"/>
                </a:rPr>
                <a:t>）上</a:t>
              </a:r>
            </a:p>
          </p:txBody>
        </p:sp>
        <p:sp>
          <p:nvSpPr>
            <p:cNvPr id="3" name="文字方塊 2">
              <a:extLst>
                <a:ext uri="{FF2B5EF4-FFF2-40B4-BE49-F238E27FC236}">
                  <a16:creationId xmlns:a16="http://schemas.microsoft.com/office/drawing/2014/main" id="{CD8AFE59-5A66-F58A-F4DD-DACD4FFE0302}"/>
                </a:ext>
              </a:extLst>
            </p:cNvPr>
            <p:cNvSpPr txBox="1"/>
            <p:nvPr/>
          </p:nvSpPr>
          <p:spPr>
            <a:xfrm>
              <a:off x="1311934" y="3543300"/>
              <a:ext cx="2971800" cy="646331"/>
            </a:xfrm>
            <a:prstGeom prst="rect">
              <a:avLst/>
            </a:prstGeom>
            <a:noFill/>
          </p:spPr>
          <p:txBody>
            <a:bodyPr wrap="square" rtlCol="0">
              <a:spAutoFit/>
            </a:bodyPr>
            <a:lstStyle/>
            <a:p>
              <a:r>
                <a:rPr lang="zh-TW" altLang="zh-TW" sz="3600" b="1" kern="100" dirty="0">
                  <a:effectLst/>
                  <a:latin typeface="+mn-ea"/>
                  <a:cs typeface="Times New Roman" panose="02020603050405020304" pitchFamily="18" charset="0"/>
                </a:rPr>
                <a:t>‧場域套牢：</a:t>
              </a:r>
              <a:endParaRPr lang="zh-TW" altLang="en-US" sz="3600" b="1" dirty="0"/>
            </a:p>
          </p:txBody>
        </p:sp>
        <p:sp>
          <p:nvSpPr>
            <p:cNvPr id="5" name="文字方塊 4">
              <a:extLst>
                <a:ext uri="{FF2B5EF4-FFF2-40B4-BE49-F238E27FC236}">
                  <a16:creationId xmlns:a16="http://schemas.microsoft.com/office/drawing/2014/main" id="{6685EA38-03FE-7211-9266-1FC8063D6291}"/>
                </a:ext>
              </a:extLst>
            </p:cNvPr>
            <p:cNvSpPr txBox="1"/>
            <p:nvPr/>
          </p:nvSpPr>
          <p:spPr>
            <a:xfrm>
              <a:off x="1311934" y="7277100"/>
              <a:ext cx="2971800" cy="646331"/>
            </a:xfrm>
            <a:prstGeom prst="rect">
              <a:avLst/>
            </a:prstGeom>
            <a:noFill/>
          </p:spPr>
          <p:txBody>
            <a:bodyPr wrap="square" rtlCol="0">
              <a:spAutoFit/>
            </a:bodyPr>
            <a:lstStyle/>
            <a:p>
              <a:r>
                <a:rPr lang="zh-TW" altLang="zh-TW" sz="3600" b="1" kern="100" dirty="0">
                  <a:effectLst/>
                  <a:latin typeface="+mn-ea"/>
                  <a:cs typeface="Times New Roman" panose="02020603050405020304" pitchFamily="18" charset="0"/>
                </a:rPr>
                <a:t>‧</a:t>
              </a:r>
              <a:r>
                <a:rPr lang="zh-TW" altLang="en-US" sz="3600" b="1" kern="100" dirty="0">
                  <a:effectLst/>
                  <a:latin typeface="+mn-ea"/>
                  <a:cs typeface="Times New Roman" panose="02020603050405020304" pitchFamily="18" charset="0"/>
                </a:rPr>
                <a:t>時間套牢</a:t>
              </a:r>
              <a:r>
                <a:rPr lang="zh-TW" altLang="zh-TW" sz="3600" b="1" kern="100" dirty="0">
                  <a:effectLst/>
                  <a:latin typeface="+mn-ea"/>
                  <a:cs typeface="Times New Roman" panose="02020603050405020304" pitchFamily="18" charset="0"/>
                </a:rPr>
                <a:t>：</a:t>
              </a:r>
              <a:endParaRPr lang="zh-TW" altLang="en-US" sz="3600" b="1" dirty="0"/>
            </a:p>
          </p:txBody>
        </p:sp>
      </p:grpSp>
    </p:spTree>
    <p:extLst>
      <p:ext uri="{BB962C8B-B14F-4D97-AF65-F5344CB8AC3E}">
        <p14:creationId xmlns:p14="http://schemas.microsoft.com/office/powerpoint/2010/main" val="11195972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sp>
        <p:nvSpPr>
          <p:cNvPr id="14" name="淚滴形 13">
            <a:extLst>
              <a:ext uri="{FF2B5EF4-FFF2-40B4-BE49-F238E27FC236}">
                <a16:creationId xmlns:a16="http://schemas.microsoft.com/office/drawing/2014/main" id="{249BA32B-647F-F301-692F-E9E6E452F946}"/>
              </a:ext>
            </a:extLst>
          </p:cNvPr>
          <p:cNvSpPr/>
          <p:nvPr/>
        </p:nvSpPr>
        <p:spPr>
          <a:xfrm>
            <a:off x="16230600" y="0"/>
            <a:ext cx="2114550" cy="1485900"/>
          </a:xfrm>
          <a:prstGeom prst="teardrop">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BC8A2322-BD4E-269B-8A04-F72C5AA0CA66}"/>
              </a:ext>
            </a:extLst>
          </p:cNvPr>
          <p:cNvSpPr/>
          <p:nvPr/>
        </p:nvSpPr>
        <p:spPr>
          <a:xfrm>
            <a:off x="18118669" y="1277751"/>
            <a:ext cx="169332" cy="900925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0" name="群組 19">
            <a:extLst>
              <a:ext uri="{FF2B5EF4-FFF2-40B4-BE49-F238E27FC236}">
                <a16:creationId xmlns:a16="http://schemas.microsoft.com/office/drawing/2014/main" id="{3BF07D29-40A1-0C1E-4865-2BE7EBB7F59C}"/>
              </a:ext>
            </a:extLst>
          </p:cNvPr>
          <p:cNvGrpSpPr/>
          <p:nvPr/>
        </p:nvGrpSpPr>
        <p:grpSpPr>
          <a:xfrm>
            <a:off x="458852" y="406193"/>
            <a:ext cx="4913248" cy="1107996"/>
            <a:chOff x="457200" y="432759"/>
            <a:chExt cx="4913248" cy="1107996"/>
          </a:xfrm>
        </p:grpSpPr>
        <p:sp>
          <p:nvSpPr>
            <p:cNvPr id="21" name="橢圓 20">
              <a:extLst>
                <a:ext uri="{FF2B5EF4-FFF2-40B4-BE49-F238E27FC236}">
                  <a16:creationId xmlns:a16="http://schemas.microsoft.com/office/drawing/2014/main" id="{F5A23250-33E0-A425-8351-CEE1059597A2}"/>
                </a:ext>
              </a:extLst>
            </p:cNvPr>
            <p:cNvSpPr/>
            <p:nvPr/>
          </p:nvSpPr>
          <p:spPr>
            <a:xfrm>
              <a:off x="457200" y="820431"/>
              <a:ext cx="533400" cy="527742"/>
            </a:xfrm>
            <a:prstGeom prst="ellipse">
              <a:avLst/>
            </a:prstGeom>
            <a:solidFill>
              <a:srgbClr val="FCBA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文字方塊 21">
              <a:extLst>
                <a:ext uri="{FF2B5EF4-FFF2-40B4-BE49-F238E27FC236}">
                  <a16:creationId xmlns:a16="http://schemas.microsoft.com/office/drawing/2014/main" id="{6F19E437-D1A4-0F19-72BC-BBAB730BDB3D}"/>
                </a:ext>
              </a:extLst>
            </p:cNvPr>
            <p:cNvSpPr txBox="1"/>
            <p:nvPr/>
          </p:nvSpPr>
          <p:spPr>
            <a:xfrm>
              <a:off x="1331848" y="432759"/>
              <a:ext cx="4038600" cy="1107996"/>
            </a:xfrm>
            <a:prstGeom prst="rect">
              <a:avLst/>
            </a:prstGeom>
            <a:noFill/>
          </p:spPr>
          <p:txBody>
            <a:bodyPr wrap="square" rtlCol="0">
              <a:spAutoFit/>
            </a:bodyPr>
            <a:lstStyle/>
            <a:p>
              <a:r>
                <a:rPr lang="zh-TW" altLang="en-US" sz="6600" dirty="0"/>
                <a:t>分析構念</a:t>
              </a:r>
            </a:p>
          </p:txBody>
        </p:sp>
      </p:grpSp>
      <p:sp>
        <p:nvSpPr>
          <p:cNvPr id="23" name="AutoShape 4">
            <a:extLst>
              <a:ext uri="{FF2B5EF4-FFF2-40B4-BE49-F238E27FC236}">
                <a16:creationId xmlns:a16="http://schemas.microsoft.com/office/drawing/2014/main" id="{9FC0627B-96B9-DEBB-0E5A-B6FAC988333D}"/>
              </a:ext>
            </a:extLst>
          </p:cNvPr>
          <p:cNvSpPr/>
          <p:nvPr/>
        </p:nvSpPr>
        <p:spPr>
          <a:xfrm>
            <a:off x="1156531" y="1585357"/>
            <a:ext cx="4038600" cy="0"/>
          </a:xfrm>
          <a:prstGeom prst="line">
            <a:avLst/>
          </a:prstGeom>
          <a:ln w="38100" cap="flat">
            <a:solidFill>
              <a:srgbClr val="967D55"/>
            </a:solidFill>
            <a:prstDash val="solid"/>
            <a:headEnd type="none" w="sm" len="sm"/>
            <a:tailEnd type="none" w="sm" len="sm"/>
          </a:ln>
        </p:spPr>
        <p:txBody>
          <a:bodyPr/>
          <a:lstStyle/>
          <a:p>
            <a:endParaRPr lang="zh-TW" altLang="en-US" dirty="0"/>
          </a:p>
        </p:txBody>
      </p:sp>
      <p:sp>
        <p:nvSpPr>
          <p:cNvPr id="6" name="文字方塊 5">
            <a:extLst>
              <a:ext uri="{FF2B5EF4-FFF2-40B4-BE49-F238E27FC236}">
                <a16:creationId xmlns:a16="http://schemas.microsoft.com/office/drawing/2014/main" id="{86E4F889-2F09-85FD-E5E5-40721CFC6030}"/>
              </a:ext>
            </a:extLst>
          </p:cNvPr>
          <p:cNvSpPr txBox="1"/>
          <p:nvPr/>
        </p:nvSpPr>
        <p:spPr>
          <a:xfrm>
            <a:off x="1333500" y="3064221"/>
            <a:ext cx="16078201" cy="5083508"/>
          </a:xfrm>
          <a:prstGeom prst="rect">
            <a:avLst/>
          </a:prstGeom>
          <a:solidFill>
            <a:schemeClr val="accent6">
              <a:lumMod val="20000"/>
              <a:lumOff val="80000"/>
            </a:schemeClr>
          </a:solidFill>
        </p:spPr>
        <p:txBody>
          <a:bodyPr wrap="square" rtlCol="0">
            <a:spAutoFit/>
          </a:bodyPr>
          <a:lstStyle/>
          <a:p>
            <a:pPr lvl="0" algn="just">
              <a:lnSpc>
                <a:spcPct val="150000"/>
              </a:lnSpc>
            </a:pPr>
            <a:r>
              <a:rPr lang="zh-TW" altLang="en-US" sz="3600" kern="100" dirty="0">
                <a:effectLst/>
                <a:latin typeface="+mn-ea"/>
                <a:cs typeface="Times New Roman" panose="02020603050405020304" pitchFamily="18" charset="0"/>
              </a:rPr>
              <a:t>   </a:t>
            </a:r>
            <a:r>
              <a:rPr lang="zh-TW" altLang="zh-TW" sz="3600" b="1" kern="100" dirty="0">
                <a:effectLst/>
                <a:latin typeface="+mn-ea"/>
                <a:cs typeface="Times New Roman" panose="02020603050405020304" pitchFamily="18" charset="0"/>
              </a:rPr>
              <a:t>構念四</a:t>
            </a:r>
          </a:p>
          <a:p>
            <a:pPr marL="762000" algn="just">
              <a:lnSpc>
                <a:spcPct val="150000"/>
              </a:lnSpc>
              <a:spcAft>
                <a:spcPts val="800"/>
              </a:spcAft>
            </a:pPr>
            <a:r>
              <a:rPr lang="zh-TW" altLang="zh-TW" sz="3600" kern="100" dirty="0">
                <a:effectLst/>
                <a:latin typeface="+mn-ea"/>
                <a:cs typeface="Times New Roman" panose="02020603050405020304" pitchFamily="18" charset="0"/>
              </a:rPr>
              <a:t>生產者在由數位科技與非數位科技引導服務創新以套牢使用者之過程中，本身的核心能力有何演化，又由此創新哪些價值。這亦是奠定在路徑依賴理論所推演之重要構念，以解釋為何組織核心能力能歷久而彌新（</a:t>
            </a:r>
            <a:r>
              <a:rPr lang="en-US" altLang="zh-TW" sz="3600" kern="100" dirty="0" err="1">
                <a:effectLst/>
                <a:latin typeface="+mn-ea"/>
                <a:cs typeface="Times New Roman" panose="02020603050405020304" pitchFamily="18" charset="0"/>
              </a:rPr>
              <a:t>Dosi</a:t>
            </a:r>
            <a:r>
              <a:rPr lang="en-US" altLang="zh-TW" sz="3600" kern="100" dirty="0">
                <a:effectLst/>
                <a:latin typeface="+mn-ea"/>
                <a:cs typeface="Times New Roman" panose="02020603050405020304" pitchFamily="18" charset="0"/>
              </a:rPr>
              <a:t> et al., 2000; Leonard-Barton, 1992</a:t>
            </a:r>
            <a:r>
              <a:rPr lang="zh-TW" altLang="zh-TW" sz="3600" kern="100" dirty="0">
                <a:effectLst/>
                <a:latin typeface="+mn-ea"/>
                <a:cs typeface="Times New Roman" panose="02020603050405020304" pitchFamily="18" charset="0"/>
              </a:rPr>
              <a:t>）</a:t>
            </a:r>
          </a:p>
          <a:p>
            <a:pPr lvl="0" algn="just">
              <a:lnSpc>
                <a:spcPct val="150000"/>
              </a:lnSpc>
            </a:pPr>
            <a:endParaRPr lang="zh-TW" altLang="zh-TW" sz="3600" b="1" kern="100" dirty="0">
              <a:effectLst/>
              <a:latin typeface="+mn-ea"/>
              <a:cs typeface="Times New Roman" panose="02020603050405020304" pitchFamily="18" charset="0"/>
            </a:endParaRPr>
          </a:p>
        </p:txBody>
      </p:sp>
      <p:sp>
        <p:nvSpPr>
          <p:cNvPr id="26" name="文字方塊 25">
            <a:extLst>
              <a:ext uri="{FF2B5EF4-FFF2-40B4-BE49-F238E27FC236}">
                <a16:creationId xmlns:a16="http://schemas.microsoft.com/office/drawing/2014/main" id="{1A743FC6-3FCF-99C4-A34B-7856600DD845}"/>
              </a:ext>
            </a:extLst>
          </p:cNvPr>
          <p:cNvSpPr txBox="1"/>
          <p:nvPr/>
        </p:nvSpPr>
        <p:spPr>
          <a:xfrm>
            <a:off x="1368006" y="3163679"/>
            <a:ext cx="367469" cy="923330"/>
          </a:xfrm>
          <a:prstGeom prst="rect">
            <a:avLst/>
          </a:prstGeom>
          <a:noFill/>
        </p:spPr>
        <p:txBody>
          <a:bodyPr wrap="square">
            <a:spAutoFit/>
          </a:bodyPr>
          <a:lstStyle/>
          <a:p>
            <a:r>
              <a:rPr lang="en-US" altLang="zh-TW" sz="5400" spc="300" dirty="0">
                <a:latin typeface="+mn-ea"/>
              </a:rPr>
              <a:t>·</a:t>
            </a:r>
            <a:endParaRPr lang="zh-TW" altLang="en-US" sz="5400" dirty="0"/>
          </a:p>
        </p:txBody>
      </p:sp>
    </p:spTree>
    <p:extLst>
      <p:ext uri="{BB962C8B-B14F-4D97-AF65-F5344CB8AC3E}">
        <p14:creationId xmlns:p14="http://schemas.microsoft.com/office/powerpoint/2010/main" val="23749266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sp>
        <p:nvSpPr>
          <p:cNvPr id="14" name="Freeform 4">
            <a:extLst>
              <a:ext uri="{FF2B5EF4-FFF2-40B4-BE49-F238E27FC236}">
                <a16:creationId xmlns:a16="http://schemas.microsoft.com/office/drawing/2014/main" id="{C3DAF9DB-6457-5D01-23F8-7DB923AD0919}"/>
              </a:ext>
            </a:extLst>
          </p:cNvPr>
          <p:cNvSpPr/>
          <p:nvPr/>
        </p:nvSpPr>
        <p:spPr>
          <a:xfrm rot="14136036">
            <a:off x="256575" y="197857"/>
            <a:ext cx="1707206" cy="1591730"/>
          </a:xfrm>
          <a:custGeom>
            <a:avLst/>
            <a:gdLst/>
            <a:ahLst/>
            <a:cxnLst/>
            <a:rect l="l" t="t" r="r" b="b"/>
            <a:pathLst>
              <a:path w="6525553" h="7102643">
                <a:moveTo>
                  <a:pt x="0" y="0"/>
                </a:moveTo>
                <a:lnTo>
                  <a:pt x="6525553" y="0"/>
                </a:lnTo>
                <a:lnTo>
                  <a:pt x="6525553" y="7102643"/>
                </a:lnTo>
                <a:lnTo>
                  <a:pt x="0" y="71026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15" name="Freeform 6">
            <a:extLst>
              <a:ext uri="{FF2B5EF4-FFF2-40B4-BE49-F238E27FC236}">
                <a16:creationId xmlns:a16="http://schemas.microsoft.com/office/drawing/2014/main" id="{D9519B80-DD29-670B-7170-ADED49AC0E17}"/>
              </a:ext>
            </a:extLst>
          </p:cNvPr>
          <p:cNvSpPr/>
          <p:nvPr/>
        </p:nvSpPr>
        <p:spPr>
          <a:xfrm>
            <a:off x="0" y="8719211"/>
            <a:ext cx="4161147" cy="1562098"/>
          </a:xfrm>
          <a:custGeom>
            <a:avLst/>
            <a:gdLst/>
            <a:ahLst/>
            <a:cxnLst/>
            <a:rect l="l" t="t" r="r" b="b"/>
            <a:pathLst>
              <a:path w="10498910" h="5043325">
                <a:moveTo>
                  <a:pt x="0" y="0"/>
                </a:moveTo>
                <a:lnTo>
                  <a:pt x="10498910" y="0"/>
                </a:lnTo>
                <a:lnTo>
                  <a:pt x="10498910" y="5043324"/>
                </a:lnTo>
                <a:lnTo>
                  <a:pt x="0" y="50433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16" name="Freeform 3">
            <a:extLst>
              <a:ext uri="{FF2B5EF4-FFF2-40B4-BE49-F238E27FC236}">
                <a16:creationId xmlns:a16="http://schemas.microsoft.com/office/drawing/2014/main" id="{FB859127-2264-9053-2ADE-E08F74467AE6}"/>
              </a:ext>
            </a:extLst>
          </p:cNvPr>
          <p:cNvSpPr/>
          <p:nvPr/>
        </p:nvSpPr>
        <p:spPr>
          <a:xfrm rot="-5400000">
            <a:off x="16223053" y="8199048"/>
            <a:ext cx="1409698" cy="2766204"/>
          </a:xfrm>
          <a:custGeom>
            <a:avLst/>
            <a:gdLst/>
            <a:ahLst/>
            <a:cxnLst/>
            <a:rect l="l" t="t" r="r" b="b"/>
            <a:pathLst>
              <a:path w="7256937" h="6987210">
                <a:moveTo>
                  <a:pt x="0" y="0"/>
                </a:moveTo>
                <a:lnTo>
                  <a:pt x="7256936" y="0"/>
                </a:lnTo>
                <a:lnTo>
                  <a:pt x="7256936" y="6987210"/>
                </a:lnTo>
                <a:lnTo>
                  <a:pt x="0" y="6987210"/>
                </a:lnTo>
                <a:lnTo>
                  <a:pt x="0" y="0"/>
                </a:lnTo>
                <a:close/>
              </a:path>
            </a:pathLst>
          </a:custGeom>
          <a:blipFill>
            <a:blip r:embed="rId6">
              <a:extLst>
                <a:ext uri="{96DAC541-7B7A-43D3-8B79-37D633B846F1}">
                  <asvg:svgBlip xmlns:asvg="http://schemas.microsoft.com/office/drawing/2016/SVG/main" r:embed="rId7"/>
                </a:ext>
              </a:extLst>
            </a:blip>
            <a:stretch>
              <a:fillRect l="-39398" t="1104" b="-1"/>
            </a:stretch>
          </a:blipFill>
        </p:spPr>
        <p:txBody>
          <a:bodyPr/>
          <a:lstStyle/>
          <a:p>
            <a:endParaRPr lang="zh-TW" altLang="en-US"/>
          </a:p>
        </p:txBody>
      </p:sp>
      <p:grpSp>
        <p:nvGrpSpPr>
          <p:cNvPr id="24" name="群組 23">
            <a:extLst>
              <a:ext uri="{FF2B5EF4-FFF2-40B4-BE49-F238E27FC236}">
                <a16:creationId xmlns:a16="http://schemas.microsoft.com/office/drawing/2014/main" id="{4A46D5D5-1AEB-12A1-CAE7-BF48C0787EA8}"/>
              </a:ext>
            </a:extLst>
          </p:cNvPr>
          <p:cNvGrpSpPr/>
          <p:nvPr/>
        </p:nvGrpSpPr>
        <p:grpSpPr>
          <a:xfrm>
            <a:off x="5743759" y="3508364"/>
            <a:ext cx="6800482" cy="2682240"/>
            <a:chOff x="5598931" y="3009900"/>
            <a:chExt cx="6800482" cy="2682240"/>
          </a:xfrm>
        </p:grpSpPr>
        <p:sp>
          <p:nvSpPr>
            <p:cNvPr id="22" name="文本框 1">
              <a:extLst>
                <a:ext uri="{FF2B5EF4-FFF2-40B4-BE49-F238E27FC236}">
                  <a16:creationId xmlns:a16="http://schemas.microsoft.com/office/drawing/2014/main" id="{75B2BA45-1E3B-A739-05F4-0A26EFA7CAAA}"/>
                </a:ext>
              </a:extLst>
            </p:cNvPr>
            <p:cNvSpPr txBox="1"/>
            <p:nvPr/>
          </p:nvSpPr>
          <p:spPr>
            <a:xfrm>
              <a:off x="5598931" y="4594860"/>
              <a:ext cx="6800482" cy="1097280"/>
            </a:xfrm>
            <a:prstGeom prst="rect">
              <a:avLst/>
            </a:prstGeom>
            <a:noFill/>
          </p:spPr>
          <p:txBody>
            <a:bodyPr wrap="square" lIns="91440" tIns="45720" rIns="91440" bIns="45720" rtlCol="0" anchor="t">
              <a:noAutofit/>
            </a:bodyPr>
            <a:lstStyle/>
            <a:p>
              <a:pPr algn="dist"/>
              <a:r>
                <a:rPr kumimoji="1" lang="zh-TW" altLang="en-US" sz="8800">
                  <a:solidFill>
                    <a:schemeClr val="tx1">
                      <a:lumMod val="75000"/>
                      <a:lumOff val="25000"/>
                    </a:schemeClr>
                  </a:solidFill>
                  <a:latin typeface="微軟正黑體"/>
                  <a:ea typeface="微軟正黑體"/>
                </a:rPr>
                <a:t>研究發現</a:t>
              </a:r>
              <a:endParaRPr kumimoji="1" lang="en-US" altLang="zh-CN" sz="88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grpSp>
          <p:nvGrpSpPr>
            <p:cNvPr id="18" name="组合 5">
              <a:extLst>
                <a:ext uri="{FF2B5EF4-FFF2-40B4-BE49-F238E27FC236}">
                  <a16:creationId xmlns:a16="http://schemas.microsoft.com/office/drawing/2014/main" id="{1726DAD7-091A-9C0E-CD9C-62346E5B4E89}"/>
                </a:ext>
              </a:extLst>
            </p:cNvPr>
            <p:cNvGrpSpPr/>
            <p:nvPr/>
          </p:nvGrpSpPr>
          <p:grpSpPr>
            <a:xfrm>
              <a:off x="6400800" y="3009900"/>
              <a:ext cx="5196744" cy="609600"/>
              <a:chOff x="5603359" y="2190308"/>
              <a:chExt cx="1996344" cy="405003"/>
            </a:xfrm>
          </p:grpSpPr>
          <p:cxnSp>
            <p:nvCxnSpPr>
              <p:cNvPr id="21" name="直线连接符 4">
                <a:extLst>
                  <a:ext uri="{FF2B5EF4-FFF2-40B4-BE49-F238E27FC236}">
                    <a16:creationId xmlns:a16="http://schemas.microsoft.com/office/drawing/2014/main" id="{4E0415D7-DB21-DAE0-C837-8C30F57F1BBF}"/>
                  </a:ext>
                </a:extLst>
              </p:cNvPr>
              <p:cNvCxnSpPr/>
              <p:nvPr/>
            </p:nvCxnSpPr>
            <p:spPr>
              <a:xfrm>
                <a:off x="5603359" y="2595311"/>
                <a:ext cx="1916897"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文本框 2">
                <a:extLst>
                  <a:ext uri="{FF2B5EF4-FFF2-40B4-BE49-F238E27FC236}">
                    <a16:creationId xmlns:a16="http://schemas.microsoft.com/office/drawing/2014/main" id="{54F25F1D-0DB9-2828-BCB7-503A8CE1861C}"/>
                  </a:ext>
                </a:extLst>
              </p:cNvPr>
              <p:cNvSpPr txBox="1"/>
              <p:nvPr/>
            </p:nvSpPr>
            <p:spPr>
              <a:xfrm>
                <a:off x="5603359" y="2202955"/>
                <a:ext cx="1996344" cy="365760"/>
              </a:xfrm>
              <a:prstGeom prst="rect">
                <a:avLst/>
              </a:prstGeom>
              <a:noFill/>
            </p:spPr>
            <p:txBody>
              <a:bodyPr wrap="square" lIns="91440" tIns="45720" rIns="91440" bIns="45720" rtlCol="0" anchor="t">
                <a:noAutofit/>
              </a:bodyPr>
              <a:lstStyle/>
              <a:p>
                <a:pPr algn="dist"/>
                <a:r>
                  <a:rPr kumimoji="1" lang="zh-TW" altLang="zh-TW" sz="3200">
                    <a:solidFill>
                      <a:schemeClr val="tx1">
                        <a:lumMod val="75000"/>
                        <a:lumOff val="25000"/>
                      </a:schemeClr>
                    </a:solidFill>
                    <a:latin typeface="微軟正黑體"/>
                    <a:ea typeface="微軟正黑體"/>
                  </a:rPr>
                  <a:t>PART 04</a:t>
                </a:r>
                <a:endParaRPr lang="en-US" altLang="zh-TW" sz="3200">
                  <a:solidFill>
                    <a:schemeClr val="tx1">
                      <a:lumMod val="75000"/>
                      <a:lumOff val="25000"/>
                    </a:schemeClr>
                  </a:solidFill>
                  <a:latin typeface="微軟正黑體" panose="020B0604030504040204" pitchFamily="34" charset="-120"/>
                  <a:ea typeface="微軟正黑體" panose="020B0604030504040204" pitchFamily="34" charset="-120"/>
                </a:endParaRPr>
              </a:p>
            </p:txBody>
          </p:sp>
          <p:cxnSp>
            <p:nvCxnSpPr>
              <p:cNvPr id="20" name="直线连接符 3">
                <a:extLst>
                  <a:ext uri="{FF2B5EF4-FFF2-40B4-BE49-F238E27FC236}">
                    <a16:creationId xmlns:a16="http://schemas.microsoft.com/office/drawing/2014/main" id="{0DFDC473-F4A3-ABC9-9B24-77108097E8CF}"/>
                  </a:ext>
                </a:extLst>
              </p:cNvPr>
              <p:cNvCxnSpPr/>
              <p:nvPr/>
            </p:nvCxnSpPr>
            <p:spPr>
              <a:xfrm>
                <a:off x="5603359" y="2190308"/>
                <a:ext cx="1916897"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sp>
        <p:nvSpPr>
          <p:cNvPr id="23" name="AutoShape 4">
            <a:extLst>
              <a:ext uri="{FF2B5EF4-FFF2-40B4-BE49-F238E27FC236}">
                <a16:creationId xmlns:a16="http://schemas.microsoft.com/office/drawing/2014/main" id="{E628FA16-6B6B-5E4B-2657-33FF65988B0E}"/>
              </a:ext>
            </a:extLst>
          </p:cNvPr>
          <p:cNvSpPr/>
          <p:nvPr/>
        </p:nvSpPr>
        <p:spPr>
          <a:xfrm>
            <a:off x="9780663" y="800100"/>
            <a:ext cx="8507337" cy="0"/>
          </a:xfrm>
          <a:prstGeom prst="line">
            <a:avLst/>
          </a:prstGeom>
          <a:ln w="38100" cap="flat">
            <a:solidFill>
              <a:srgbClr val="967D55"/>
            </a:solidFill>
            <a:prstDash val="solid"/>
            <a:headEnd type="none" w="sm" len="sm"/>
            <a:tailEnd type="none" w="sm" len="sm"/>
          </a:ln>
        </p:spPr>
        <p:txBody>
          <a:bodyPr/>
          <a:lstStyle/>
          <a:p>
            <a:endParaRPr lang="zh-TW" altLang="en-US" dirty="0"/>
          </a:p>
        </p:txBody>
      </p:sp>
    </p:spTree>
    <p:extLst>
      <p:ext uri="{BB962C8B-B14F-4D97-AF65-F5344CB8AC3E}">
        <p14:creationId xmlns:p14="http://schemas.microsoft.com/office/powerpoint/2010/main" val="445483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grpSp>
        <p:nvGrpSpPr>
          <p:cNvPr id="36" name="群組 35">
            <a:extLst>
              <a:ext uri="{FF2B5EF4-FFF2-40B4-BE49-F238E27FC236}">
                <a16:creationId xmlns:a16="http://schemas.microsoft.com/office/drawing/2014/main" id="{65E55A54-E07A-8D13-6280-CED21F153F33}"/>
              </a:ext>
            </a:extLst>
          </p:cNvPr>
          <p:cNvGrpSpPr/>
          <p:nvPr/>
        </p:nvGrpSpPr>
        <p:grpSpPr>
          <a:xfrm>
            <a:off x="306452" y="574764"/>
            <a:ext cx="4913248" cy="1107996"/>
            <a:chOff x="457200" y="432759"/>
            <a:chExt cx="4913248" cy="1107996"/>
          </a:xfrm>
        </p:grpSpPr>
        <p:sp>
          <p:nvSpPr>
            <p:cNvPr id="33" name="橢圓 32">
              <a:extLst>
                <a:ext uri="{FF2B5EF4-FFF2-40B4-BE49-F238E27FC236}">
                  <a16:creationId xmlns:a16="http://schemas.microsoft.com/office/drawing/2014/main" id="{FA876F4E-E20B-2D39-1873-8CC5E91ED90E}"/>
                </a:ext>
              </a:extLst>
            </p:cNvPr>
            <p:cNvSpPr/>
            <p:nvPr/>
          </p:nvSpPr>
          <p:spPr>
            <a:xfrm>
              <a:off x="457200" y="820431"/>
              <a:ext cx="533400" cy="527742"/>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文字方塊 33">
              <a:extLst>
                <a:ext uri="{FF2B5EF4-FFF2-40B4-BE49-F238E27FC236}">
                  <a16:creationId xmlns:a16="http://schemas.microsoft.com/office/drawing/2014/main" id="{56B036F5-9E0B-FDD3-7093-621297776EF5}"/>
                </a:ext>
              </a:extLst>
            </p:cNvPr>
            <p:cNvSpPr txBox="1"/>
            <p:nvPr/>
          </p:nvSpPr>
          <p:spPr>
            <a:xfrm>
              <a:off x="1331848" y="432759"/>
              <a:ext cx="4038600" cy="1107996"/>
            </a:xfrm>
            <a:prstGeom prst="rect">
              <a:avLst/>
            </a:prstGeom>
            <a:noFill/>
          </p:spPr>
          <p:txBody>
            <a:bodyPr wrap="square" rtlCol="0">
              <a:spAutoFit/>
            </a:bodyPr>
            <a:lstStyle/>
            <a:p>
              <a:r>
                <a:rPr lang="zh-TW" altLang="en-US" sz="6600" dirty="0"/>
                <a:t>研究背景</a:t>
              </a:r>
            </a:p>
          </p:txBody>
        </p:sp>
      </p:grpSp>
      <p:sp>
        <p:nvSpPr>
          <p:cNvPr id="35" name="AutoShape 4">
            <a:extLst>
              <a:ext uri="{FF2B5EF4-FFF2-40B4-BE49-F238E27FC236}">
                <a16:creationId xmlns:a16="http://schemas.microsoft.com/office/drawing/2014/main" id="{D2302558-1A9A-7675-3561-2CA8356138A1}"/>
              </a:ext>
            </a:extLst>
          </p:cNvPr>
          <p:cNvSpPr/>
          <p:nvPr/>
        </p:nvSpPr>
        <p:spPr>
          <a:xfrm>
            <a:off x="1181100" y="1714500"/>
            <a:ext cx="4038600" cy="0"/>
          </a:xfrm>
          <a:prstGeom prst="line">
            <a:avLst/>
          </a:prstGeom>
          <a:ln w="38100" cap="flat">
            <a:solidFill>
              <a:srgbClr val="967D55"/>
            </a:solidFill>
            <a:prstDash val="solid"/>
            <a:headEnd type="none" w="sm" len="sm"/>
            <a:tailEnd type="none" w="sm" len="sm"/>
          </a:ln>
        </p:spPr>
        <p:txBody>
          <a:bodyPr/>
          <a:lstStyle/>
          <a:p>
            <a:endParaRPr lang="zh-TW" altLang="en-US" dirty="0"/>
          </a:p>
        </p:txBody>
      </p:sp>
      <p:sp>
        <p:nvSpPr>
          <p:cNvPr id="37" name="矩形 36">
            <a:extLst>
              <a:ext uri="{FF2B5EF4-FFF2-40B4-BE49-F238E27FC236}">
                <a16:creationId xmlns:a16="http://schemas.microsoft.com/office/drawing/2014/main" id="{7E3E218D-B1E2-233E-CB93-4484D5928AB2}"/>
              </a:ext>
            </a:extLst>
          </p:cNvPr>
          <p:cNvSpPr/>
          <p:nvPr/>
        </p:nvSpPr>
        <p:spPr>
          <a:xfrm>
            <a:off x="17977954" y="719"/>
            <a:ext cx="310047" cy="1028628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0" name="群組 39">
            <a:extLst>
              <a:ext uri="{FF2B5EF4-FFF2-40B4-BE49-F238E27FC236}">
                <a16:creationId xmlns:a16="http://schemas.microsoft.com/office/drawing/2014/main" id="{20A502AC-BD04-C1D9-D8AE-DD69F6DC53BE}"/>
              </a:ext>
            </a:extLst>
          </p:cNvPr>
          <p:cNvGrpSpPr/>
          <p:nvPr/>
        </p:nvGrpSpPr>
        <p:grpSpPr>
          <a:xfrm>
            <a:off x="1066800" y="3162300"/>
            <a:ext cx="15547423" cy="4639132"/>
            <a:chOff x="827203" y="2611812"/>
            <a:chExt cx="15547423" cy="4639139"/>
          </a:xfrm>
        </p:grpSpPr>
        <p:sp>
          <p:nvSpPr>
            <p:cNvPr id="39" name="矩形 38">
              <a:extLst>
                <a:ext uri="{FF2B5EF4-FFF2-40B4-BE49-F238E27FC236}">
                  <a16:creationId xmlns:a16="http://schemas.microsoft.com/office/drawing/2014/main" id="{744264F2-DB4E-0AD4-FDEC-6BBD6433B500}"/>
                </a:ext>
              </a:extLst>
            </p:cNvPr>
            <p:cNvSpPr/>
            <p:nvPr/>
          </p:nvSpPr>
          <p:spPr>
            <a:xfrm>
              <a:off x="827203" y="2611812"/>
              <a:ext cx="15547423" cy="463913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文字方塊 37">
              <a:extLst>
                <a:ext uri="{FF2B5EF4-FFF2-40B4-BE49-F238E27FC236}">
                  <a16:creationId xmlns:a16="http://schemas.microsoft.com/office/drawing/2014/main" id="{D64E8323-2C2A-A22B-DFF6-3C4FB2C1EC96}"/>
                </a:ext>
              </a:extLst>
            </p:cNvPr>
            <p:cNvSpPr txBox="1"/>
            <p:nvPr/>
          </p:nvSpPr>
          <p:spPr>
            <a:xfrm>
              <a:off x="1284403" y="2611812"/>
              <a:ext cx="14706600" cy="4394473"/>
            </a:xfrm>
            <a:prstGeom prst="rect">
              <a:avLst/>
            </a:prstGeom>
            <a:noFill/>
          </p:spPr>
          <p:txBody>
            <a:bodyPr wrap="square" rtlCol="0">
              <a:spAutoFit/>
            </a:bodyPr>
            <a:lstStyle/>
            <a:p>
              <a:pPr algn="just">
                <a:lnSpc>
                  <a:spcPct val="150000"/>
                </a:lnSpc>
              </a:pPr>
              <a:r>
                <a:rPr lang="zh-TW" altLang="zh-TW" sz="4800" kern="100" dirty="0">
                  <a:effectLst/>
                  <a:latin typeface="+mn-ea"/>
                  <a:cs typeface="Times New Roman" panose="02020603050405020304" pitchFamily="18" charset="0"/>
                </a:rPr>
                <a:t>數位科技所引導的服務創新對組織行政流程、技術發展、服務整合創新都產生深遠影響，也是組織轉型成長的重要動力</a:t>
              </a:r>
              <a:r>
                <a:rPr lang="en-US" altLang="zh-TW" sz="4800" kern="100" dirty="0">
                  <a:effectLst/>
                  <a:latin typeface="+mn-ea"/>
                  <a:cs typeface="Times New Roman" panose="02020603050405020304" pitchFamily="18" charset="0"/>
                </a:rPr>
                <a:t>(Berry, Shankar, Parish, Cadwallader, &amp; </a:t>
              </a:r>
              <a:r>
                <a:rPr lang="en-US" altLang="zh-TW" sz="4800" kern="100" dirty="0" err="1">
                  <a:effectLst/>
                  <a:latin typeface="+mn-ea"/>
                  <a:cs typeface="Times New Roman" panose="02020603050405020304" pitchFamily="18" charset="0"/>
                </a:rPr>
                <a:t>Dotzel</a:t>
              </a:r>
              <a:r>
                <a:rPr lang="en-US" altLang="zh-TW" sz="4800" kern="100" dirty="0">
                  <a:effectLst/>
                  <a:latin typeface="+mn-ea"/>
                  <a:cs typeface="Times New Roman" panose="02020603050405020304" pitchFamily="18" charset="0"/>
                </a:rPr>
                <a:t>, 2006; Lyytinen &amp; Rose, 2003; Swanson, 1994</a:t>
              </a:r>
              <a:r>
                <a:rPr lang="zh-TW" altLang="zh-TW" sz="4800" kern="100" dirty="0">
                  <a:effectLst/>
                  <a:latin typeface="+mn-ea"/>
                  <a:cs typeface="Times New Roman" panose="02020603050405020304" pitchFamily="18" charset="0"/>
                </a:rPr>
                <a:t>）。</a:t>
              </a: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sp>
        <p:nvSpPr>
          <p:cNvPr id="14" name="淚滴形 13">
            <a:extLst>
              <a:ext uri="{FF2B5EF4-FFF2-40B4-BE49-F238E27FC236}">
                <a16:creationId xmlns:a16="http://schemas.microsoft.com/office/drawing/2014/main" id="{249BA32B-647F-F301-692F-E9E6E452F946}"/>
              </a:ext>
            </a:extLst>
          </p:cNvPr>
          <p:cNvSpPr/>
          <p:nvPr/>
        </p:nvSpPr>
        <p:spPr>
          <a:xfrm>
            <a:off x="16230600" y="0"/>
            <a:ext cx="2114550" cy="1485900"/>
          </a:xfrm>
          <a:prstGeom prst="teardrop">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BC8A2322-BD4E-269B-8A04-F72C5AA0CA66}"/>
              </a:ext>
            </a:extLst>
          </p:cNvPr>
          <p:cNvSpPr/>
          <p:nvPr/>
        </p:nvSpPr>
        <p:spPr>
          <a:xfrm>
            <a:off x="18118669" y="1277751"/>
            <a:ext cx="169332" cy="900925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0" name="群組 19">
            <a:extLst>
              <a:ext uri="{FF2B5EF4-FFF2-40B4-BE49-F238E27FC236}">
                <a16:creationId xmlns:a16="http://schemas.microsoft.com/office/drawing/2014/main" id="{3BF07D29-40A1-0C1E-4865-2BE7EBB7F59C}"/>
              </a:ext>
            </a:extLst>
          </p:cNvPr>
          <p:cNvGrpSpPr/>
          <p:nvPr/>
        </p:nvGrpSpPr>
        <p:grpSpPr>
          <a:xfrm>
            <a:off x="458852" y="406193"/>
            <a:ext cx="4913248" cy="1107996"/>
            <a:chOff x="457200" y="432759"/>
            <a:chExt cx="4913248" cy="1107996"/>
          </a:xfrm>
        </p:grpSpPr>
        <p:sp>
          <p:nvSpPr>
            <p:cNvPr id="21" name="橢圓 20">
              <a:extLst>
                <a:ext uri="{FF2B5EF4-FFF2-40B4-BE49-F238E27FC236}">
                  <a16:creationId xmlns:a16="http://schemas.microsoft.com/office/drawing/2014/main" id="{F5A23250-33E0-A425-8351-CEE1059597A2}"/>
                </a:ext>
              </a:extLst>
            </p:cNvPr>
            <p:cNvSpPr/>
            <p:nvPr/>
          </p:nvSpPr>
          <p:spPr>
            <a:xfrm>
              <a:off x="457200" y="820431"/>
              <a:ext cx="533400" cy="527742"/>
            </a:xfrm>
            <a:prstGeom prst="ellipse">
              <a:avLst/>
            </a:prstGeom>
            <a:solidFill>
              <a:srgbClr val="FCBA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文字方塊 21">
              <a:extLst>
                <a:ext uri="{FF2B5EF4-FFF2-40B4-BE49-F238E27FC236}">
                  <a16:creationId xmlns:a16="http://schemas.microsoft.com/office/drawing/2014/main" id="{6F19E437-D1A4-0F19-72BC-BBAB730BDB3D}"/>
                </a:ext>
              </a:extLst>
            </p:cNvPr>
            <p:cNvSpPr txBox="1"/>
            <p:nvPr/>
          </p:nvSpPr>
          <p:spPr>
            <a:xfrm>
              <a:off x="1331848" y="432759"/>
              <a:ext cx="4038600" cy="1107996"/>
            </a:xfrm>
            <a:prstGeom prst="rect">
              <a:avLst/>
            </a:prstGeom>
            <a:noFill/>
          </p:spPr>
          <p:txBody>
            <a:bodyPr wrap="square" lIns="91440" tIns="45720" rIns="91440" bIns="45720" rtlCol="0" anchor="t">
              <a:spAutoFit/>
            </a:bodyPr>
            <a:lstStyle/>
            <a:p>
              <a:r>
                <a:rPr lang="zh-TW" altLang="en-US" sz="6600">
                  <a:ea typeface="新細明體"/>
                  <a:cs typeface="Calibri"/>
                </a:rPr>
                <a:t>研究發現</a:t>
              </a:r>
              <a:endParaRPr lang="zh-TW" altLang="en-US" sz="6600" dirty="0">
                <a:ea typeface="新細明體"/>
                <a:cs typeface="Calibri"/>
              </a:endParaRPr>
            </a:p>
          </p:txBody>
        </p:sp>
      </p:grpSp>
      <p:sp>
        <p:nvSpPr>
          <p:cNvPr id="23" name="AutoShape 4">
            <a:extLst>
              <a:ext uri="{FF2B5EF4-FFF2-40B4-BE49-F238E27FC236}">
                <a16:creationId xmlns:a16="http://schemas.microsoft.com/office/drawing/2014/main" id="{9FC0627B-96B9-DEBB-0E5A-B6FAC988333D}"/>
              </a:ext>
            </a:extLst>
          </p:cNvPr>
          <p:cNvSpPr/>
          <p:nvPr/>
        </p:nvSpPr>
        <p:spPr>
          <a:xfrm>
            <a:off x="1156531" y="1585357"/>
            <a:ext cx="4038600" cy="0"/>
          </a:xfrm>
          <a:prstGeom prst="line">
            <a:avLst/>
          </a:prstGeom>
          <a:ln w="38100" cap="flat">
            <a:solidFill>
              <a:srgbClr val="967D55"/>
            </a:solidFill>
            <a:prstDash val="solid"/>
            <a:headEnd type="none" w="sm" len="sm"/>
            <a:tailEnd type="none" w="sm" len="sm"/>
          </a:ln>
        </p:spPr>
        <p:txBody>
          <a:bodyPr/>
          <a:lstStyle/>
          <a:p>
            <a:endParaRPr lang="zh-TW" altLang="en-US" dirty="0"/>
          </a:p>
        </p:txBody>
      </p:sp>
      <p:sp>
        <p:nvSpPr>
          <p:cNvPr id="6" name="文字方塊 5">
            <a:extLst>
              <a:ext uri="{FF2B5EF4-FFF2-40B4-BE49-F238E27FC236}">
                <a16:creationId xmlns:a16="http://schemas.microsoft.com/office/drawing/2014/main" id="{86E4F889-2F09-85FD-E5E5-40721CFC6030}"/>
              </a:ext>
            </a:extLst>
          </p:cNvPr>
          <p:cNvSpPr txBox="1"/>
          <p:nvPr/>
        </p:nvSpPr>
        <p:spPr>
          <a:xfrm>
            <a:off x="1159144" y="2328052"/>
            <a:ext cx="16078201" cy="5811912"/>
          </a:xfrm>
          <a:prstGeom prst="rect">
            <a:avLst/>
          </a:prstGeom>
          <a:solidFill>
            <a:schemeClr val="accent6">
              <a:lumMod val="20000"/>
              <a:lumOff val="80000"/>
            </a:schemeClr>
          </a:solidFill>
        </p:spPr>
        <p:txBody>
          <a:bodyPr wrap="square" lIns="91440" tIns="45720" rIns="91440" bIns="45720" rtlCol="0" anchor="t">
            <a:spAutoFit/>
          </a:bodyPr>
          <a:lstStyle/>
          <a:p>
            <a:pPr lvl="0" algn="just">
              <a:lnSpc>
                <a:spcPct val="150000"/>
              </a:lnSpc>
            </a:pPr>
            <a:r>
              <a:rPr lang="zh-TW" altLang="zh-TW" sz="3600" b="1" kern="100">
                <a:latin typeface="新細明體"/>
                <a:ea typeface="新細明體"/>
                <a:cs typeface="Times New Roman"/>
              </a:rPr>
              <a:t>分為四個階段分析全聯如何－－</a:t>
            </a:r>
          </a:p>
          <a:p>
            <a:pPr algn="just">
              <a:lnSpc>
                <a:spcPct val="150000"/>
              </a:lnSpc>
            </a:pPr>
            <a:endParaRPr lang="zh-TW" altLang="zh-TW" sz="3600" b="1" kern="100" dirty="0">
              <a:latin typeface="新細明體"/>
              <a:ea typeface="新細明體"/>
              <a:cs typeface="Times New Roman"/>
            </a:endParaRPr>
          </a:p>
          <a:p>
            <a:pPr algn="ctr">
              <a:lnSpc>
                <a:spcPct val="150000"/>
              </a:lnSpc>
            </a:pPr>
            <a:r>
              <a:rPr lang="zh-TW" altLang="zh-TW" sz="3600" kern="100">
                <a:latin typeface="新細明體"/>
                <a:ea typeface="新細明體"/>
                <a:cs typeface="Times New Roman"/>
              </a:rPr>
              <a:t>洞察</a:t>
            </a:r>
            <a:r>
              <a:rPr lang="zh-TW" altLang="zh-TW" sz="3600" b="1" kern="100">
                <a:solidFill>
                  <a:srgbClr val="FF0000"/>
                </a:solidFill>
                <a:latin typeface="新細明體"/>
                <a:ea typeface="新細明體"/>
                <a:cs typeface="Times New Roman"/>
              </a:rPr>
              <a:t>使用者需求</a:t>
            </a:r>
          </a:p>
          <a:p>
            <a:pPr algn="ctr">
              <a:lnSpc>
                <a:spcPct val="150000"/>
              </a:lnSpc>
            </a:pPr>
            <a:endParaRPr lang="zh-TW" altLang="zh-TW" sz="3600" b="1" kern="100" dirty="0">
              <a:latin typeface="新細明體"/>
              <a:ea typeface="新細明體"/>
              <a:cs typeface="Times New Roman"/>
            </a:endParaRPr>
          </a:p>
          <a:p>
            <a:pPr algn="ctr">
              <a:lnSpc>
                <a:spcPct val="150000"/>
              </a:lnSpc>
            </a:pPr>
            <a:r>
              <a:rPr lang="zh-TW" altLang="zh-TW" sz="3600" kern="100">
                <a:latin typeface="新細明體"/>
                <a:ea typeface="新細明體"/>
                <a:cs typeface="Times New Roman"/>
              </a:rPr>
              <a:t>提煉</a:t>
            </a:r>
            <a:r>
              <a:rPr lang="zh-TW" altLang="zh-TW" sz="3600" b="1" kern="100">
                <a:solidFill>
                  <a:srgbClr val="FF0000"/>
                </a:solidFill>
                <a:latin typeface="新細明體"/>
                <a:ea typeface="新細明體"/>
                <a:cs typeface="Times New Roman"/>
              </a:rPr>
              <a:t>組織原則</a:t>
            </a:r>
            <a:r>
              <a:rPr lang="zh-TW" altLang="zh-TW" sz="3600" b="1" kern="100">
                <a:latin typeface="新細明體"/>
                <a:ea typeface="新細明體"/>
                <a:cs typeface="Times New Roman"/>
              </a:rPr>
              <a:t>、</a:t>
            </a:r>
            <a:r>
              <a:rPr lang="zh-TW" altLang="zh-TW" sz="3600" kern="100">
                <a:latin typeface="新細明體"/>
                <a:ea typeface="新細明體"/>
                <a:cs typeface="Times New Roman"/>
              </a:rPr>
              <a:t>引導虛實服務</a:t>
            </a:r>
          </a:p>
          <a:p>
            <a:pPr algn="ctr">
              <a:lnSpc>
                <a:spcPct val="150000"/>
              </a:lnSpc>
            </a:pPr>
            <a:endParaRPr lang="zh-TW" altLang="zh-TW" sz="3600" b="1" kern="100" dirty="0">
              <a:latin typeface="新細明體"/>
              <a:ea typeface="新細明體"/>
              <a:cs typeface="Times New Roman"/>
            </a:endParaRPr>
          </a:p>
          <a:p>
            <a:pPr algn="ctr">
              <a:lnSpc>
                <a:spcPct val="150000"/>
              </a:lnSpc>
            </a:pPr>
            <a:r>
              <a:rPr lang="zh-TW" altLang="zh-TW" sz="3600" kern="100">
                <a:latin typeface="新細明體"/>
                <a:ea typeface="新細明體"/>
                <a:cs typeface="Times New Roman"/>
              </a:rPr>
              <a:t>利用場域、時間、經濟、關係四種</a:t>
            </a:r>
            <a:r>
              <a:rPr lang="zh-TW" altLang="zh-TW" sz="3600" b="1" kern="100">
                <a:solidFill>
                  <a:srgbClr val="FF0000"/>
                </a:solidFill>
                <a:latin typeface="新細明體"/>
                <a:ea typeface="新細明體"/>
                <a:cs typeface="Times New Roman"/>
              </a:rPr>
              <a:t>套牢機制</a:t>
            </a:r>
            <a:r>
              <a:rPr lang="zh-TW" altLang="zh-TW" sz="3600" kern="100">
                <a:latin typeface="新細明體"/>
                <a:ea typeface="新細明體"/>
                <a:cs typeface="Times New Roman"/>
              </a:rPr>
              <a:t>，建立</a:t>
            </a:r>
            <a:r>
              <a:rPr lang="zh-TW" altLang="zh-TW" sz="3600" b="1" kern="100">
                <a:solidFill>
                  <a:srgbClr val="FF0000"/>
                </a:solidFill>
                <a:latin typeface="新細明體"/>
                <a:ea typeface="新細明體"/>
                <a:cs typeface="Times New Roman"/>
              </a:rPr>
              <a:t>使用者路徑</a:t>
            </a:r>
            <a:endParaRPr lang="zh-TW" altLang="zh-TW" sz="3600" b="1" kern="100" dirty="0">
              <a:solidFill>
                <a:srgbClr val="FF0000"/>
              </a:solidFill>
              <a:latin typeface="新細明體"/>
              <a:ea typeface="新細明體"/>
              <a:cs typeface="Times New Roman"/>
            </a:endParaRPr>
          </a:p>
        </p:txBody>
      </p:sp>
      <p:pic>
        <p:nvPicPr>
          <p:cNvPr id="3" name="圖形 2" descr="返回 以實心填滿">
            <a:extLst>
              <a:ext uri="{FF2B5EF4-FFF2-40B4-BE49-F238E27FC236}">
                <a16:creationId xmlns:a16="http://schemas.microsoft.com/office/drawing/2014/main" id="{4BB38FA1-984F-05BB-0D5F-32E360DCE4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8460000">
            <a:off x="10792325" y="4786563"/>
            <a:ext cx="914400" cy="914400"/>
          </a:xfrm>
          <a:prstGeom prst="rect">
            <a:avLst/>
          </a:prstGeom>
        </p:spPr>
      </p:pic>
      <p:pic>
        <p:nvPicPr>
          <p:cNvPr id="4" name="圖形 3" descr="返回 以實心填滿">
            <a:extLst>
              <a:ext uri="{FF2B5EF4-FFF2-40B4-BE49-F238E27FC236}">
                <a16:creationId xmlns:a16="http://schemas.microsoft.com/office/drawing/2014/main" id="{788B0C88-6FB3-E9EB-725D-182F42266F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3980000">
            <a:off x="5378117" y="6450932"/>
            <a:ext cx="914400" cy="914400"/>
          </a:xfrm>
          <a:prstGeom prst="rect">
            <a:avLst/>
          </a:prstGeom>
        </p:spPr>
      </p:pic>
    </p:spTree>
    <p:extLst>
      <p:ext uri="{BB962C8B-B14F-4D97-AF65-F5344CB8AC3E}">
        <p14:creationId xmlns:p14="http://schemas.microsoft.com/office/powerpoint/2010/main" val="42214506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sp>
        <p:nvSpPr>
          <p:cNvPr id="14" name="淚滴形 13">
            <a:extLst>
              <a:ext uri="{FF2B5EF4-FFF2-40B4-BE49-F238E27FC236}">
                <a16:creationId xmlns:a16="http://schemas.microsoft.com/office/drawing/2014/main" id="{249BA32B-647F-F301-692F-E9E6E452F946}"/>
              </a:ext>
            </a:extLst>
          </p:cNvPr>
          <p:cNvSpPr/>
          <p:nvPr/>
        </p:nvSpPr>
        <p:spPr>
          <a:xfrm>
            <a:off x="16230600" y="0"/>
            <a:ext cx="2114550" cy="1485900"/>
          </a:xfrm>
          <a:prstGeom prst="teardrop">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BC8A2322-BD4E-269B-8A04-F72C5AA0CA66}"/>
              </a:ext>
            </a:extLst>
          </p:cNvPr>
          <p:cNvSpPr/>
          <p:nvPr/>
        </p:nvSpPr>
        <p:spPr>
          <a:xfrm>
            <a:off x="18118669" y="1355243"/>
            <a:ext cx="169332" cy="900925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0" name="群組 19">
            <a:extLst>
              <a:ext uri="{FF2B5EF4-FFF2-40B4-BE49-F238E27FC236}">
                <a16:creationId xmlns:a16="http://schemas.microsoft.com/office/drawing/2014/main" id="{3BF07D29-40A1-0C1E-4865-2BE7EBB7F59C}"/>
              </a:ext>
            </a:extLst>
          </p:cNvPr>
          <p:cNvGrpSpPr/>
          <p:nvPr/>
        </p:nvGrpSpPr>
        <p:grpSpPr>
          <a:xfrm>
            <a:off x="458852" y="406193"/>
            <a:ext cx="16691959" cy="1107996"/>
            <a:chOff x="457200" y="432759"/>
            <a:chExt cx="16691959" cy="1107996"/>
          </a:xfrm>
        </p:grpSpPr>
        <p:sp>
          <p:nvSpPr>
            <p:cNvPr id="21" name="橢圓 20">
              <a:extLst>
                <a:ext uri="{FF2B5EF4-FFF2-40B4-BE49-F238E27FC236}">
                  <a16:creationId xmlns:a16="http://schemas.microsoft.com/office/drawing/2014/main" id="{F5A23250-33E0-A425-8351-CEE1059597A2}"/>
                </a:ext>
              </a:extLst>
            </p:cNvPr>
            <p:cNvSpPr/>
            <p:nvPr/>
          </p:nvSpPr>
          <p:spPr>
            <a:xfrm>
              <a:off x="457200" y="820431"/>
              <a:ext cx="533400" cy="527742"/>
            </a:xfrm>
            <a:prstGeom prst="ellipse">
              <a:avLst/>
            </a:prstGeom>
            <a:solidFill>
              <a:srgbClr val="FCBA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文字方塊 21">
              <a:extLst>
                <a:ext uri="{FF2B5EF4-FFF2-40B4-BE49-F238E27FC236}">
                  <a16:creationId xmlns:a16="http://schemas.microsoft.com/office/drawing/2014/main" id="{6F19E437-D1A4-0F19-72BC-BBAB730BDB3D}"/>
                </a:ext>
              </a:extLst>
            </p:cNvPr>
            <p:cNvSpPr txBox="1"/>
            <p:nvPr/>
          </p:nvSpPr>
          <p:spPr>
            <a:xfrm>
              <a:off x="1331848" y="432759"/>
              <a:ext cx="15817311" cy="1107996"/>
            </a:xfrm>
            <a:prstGeom prst="rect">
              <a:avLst/>
            </a:prstGeom>
            <a:noFill/>
          </p:spPr>
          <p:txBody>
            <a:bodyPr wrap="square" lIns="91440" tIns="45720" rIns="91440" bIns="45720" rtlCol="0" anchor="t">
              <a:spAutoFit/>
            </a:bodyPr>
            <a:lstStyle/>
            <a:p>
              <a:r>
                <a:rPr lang="zh-TW" sz="6600">
                  <a:ea typeface="+mn-lt"/>
                  <a:cs typeface="+mn-lt"/>
                </a:rPr>
                <a:t>階段一：店內節流創新</a:t>
              </a:r>
              <a:endParaRPr lang="zh-TW"/>
            </a:p>
          </p:txBody>
        </p:sp>
      </p:grpSp>
      <p:sp>
        <p:nvSpPr>
          <p:cNvPr id="23" name="AutoShape 4">
            <a:extLst>
              <a:ext uri="{FF2B5EF4-FFF2-40B4-BE49-F238E27FC236}">
                <a16:creationId xmlns:a16="http://schemas.microsoft.com/office/drawing/2014/main" id="{9FC0627B-96B9-DEBB-0E5A-B6FAC988333D}"/>
              </a:ext>
            </a:extLst>
          </p:cNvPr>
          <p:cNvSpPr/>
          <p:nvPr/>
        </p:nvSpPr>
        <p:spPr>
          <a:xfrm>
            <a:off x="1156531" y="1662848"/>
            <a:ext cx="9153040" cy="0"/>
          </a:xfrm>
          <a:prstGeom prst="line">
            <a:avLst/>
          </a:prstGeom>
          <a:ln w="38100" cap="flat">
            <a:solidFill>
              <a:srgbClr val="967D55"/>
            </a:solidFill>
            <a:prstDash val="solid"/>
            <a:headEnd type="none" w="sm" len="sm"/>
            <a:tailEnd type="none" w="sm" len="sm"/>
          </a:ln>
        </p:spPr>
        <p:txBody>
          <a:bodyPr/>
          <a:lstStyle/>
          <a:p>
            <a:endParaRPr lang="zh-TW" altLang="en-US" dirty="0"/>
          </a:p>
        </p:txBody>
      </p:sp>
      <p:sp>
        <p:nvSpPr>
          <p:cNvPr id="5" name="文字方塊 4">
            <a:extLst>
              <a:ext uri="{FF2B5EF4-FFF2-40B4-BE49-F238E27FC236}">
                <a16:creationId xmlns:a16="http://schemas.microsoft.com/office/drawing/2014/main" id="{2F870298-4377-FA90-601F-9971565DFBAE}"/>
              </a:ext>
            </a:extLst>
          </p:cNvPr>
          <p:cNvSpPr txBox="1"/>
          <p:nvPr/>
        </p:nvSpPr>
        <p:spPr>
          <a:xfrm>
            <a:off x="1187338" y="2348695"/>
            <a:ext cx="15982129" cy="1668470"/>
          </a:xfrm>
          <a:prstGeom prst="rect">
            <a:avLst/>
          </a:prstGeom>
          <a:solidFill>
            <a:schemeClr val="accent6">
              <a:lumMod val="20000"/>
              <a:lumOff val="80000"/>
            </a:schemeClr>
          </a:solidFill>
        </p:spPr>
        <p:txBody>
          <a:bodyPr wrap="square" lIns="91440" tIns="45720" rIns="91440" bIns="45720" rtlCol="0" anchor="t">
            <a:spAutoFit/>
          </a:bodyPr>
          <a:lstStyle/>
          <a:p>
            <a:pPr marL="571500" indent="-571500" algn="just">
              <a:lnSpc>
                <a:spcPct val="150000"/>
              </a:lnSpc>
              <a:buFont typeface="Arial"/>
              <a:buChar char="•"/>
            </a:pPr>
            <a:r>
              <a:rPr lang="zh-TW" altLang="zh-TW" sz="3600" b="1" kern="100">
                <a:latin typeface="新細明體"/>
                <a:ea typeface="新細明體"/>
                <a:cs typeface="Times New Roman"/>
              </a:rPr>
              <a:t>核心</a:t>
            </a:r>
            <a:r>
              <a:rPr lang="zh-TW" altLang="zh-TW" sz="3600" kern="100">
                <a:latin typeface="新細明體"/>
                <a:ea typeface="新細明體"/>
                <a:cs typeface="Times New Roman"/>
              </a:rPr>
              <a:t> － </a:t>
            </a:r>
            <a:r>
              <a:rPr lang="zh-TW" sz="3600" kern="100">
                <a:latin typeface="Calibri"/>
                <a:ea typeface="PMingLiU"/>
                <a:cs typeface="Calibri"/>
              </a:rPr>
              <a:t>婆媽族</a:t>
            </a:r>
            <a:r>
              <a:rPr lang="zh-TW" altLang="en-US" sz="3600" kern="100">
                <a:latin typeface="Calibri"/>
                <a:ea typeface="PMingLiU"/>
                <a:cs typeface="Calibri"/>
              </a:rPr>
              <a:t>群人塞人的</a:t>
            </a:r>
            <a:r>
              <a:rPr lang="zh-TW" sz="3600" b="1" kern="100">
                <a:solidFill>
                  <a:srgbClr val="FF0000"/>
                </a:solidFill>
                <a:latin typeface="Calibri"/>
                <a:ea typeface="PMingLiU"/>
                <a:cs typeface="Calibri"/>
              </a:rPr>
              <a:t>結帳痛點</a:t>
            </a:r>
            <a:r>
              <a:rPr lang="zh-TW" altLang="en-US" sz="3600" b="1" kern="100">
                <a:solidFill>
                  <a:srgbClr val="FF0000"/>
                </a:solidFill>
                <a:latin typeface="Calibri"/>
                <a:ea typeface="PMingLiU"/>
                <a:cs typeface="Calibri"/>
              </a:rPr>
              <a:t> </a:t>
            </a:r>
            <a:r>
              <a:rPr lang="zh-TW" sz="3600" kern="100">
                <a:latin typeface="PMingLiU"/>
                <a:ea typeface="PMingLiU"/>
                <a:cs typeface="Calibri"/>
              </a:rPr>
              <a:t>→</a:t>
            </a:r>
            <a:r>
              <a:rPr lang="zh-TW" altLang="en-US" sz="3600" kern="100">
                <a:latin typeface="Calibri"/>
                <a:ea typeface="PMingLiU"/>
                <a:cs typeface="Calibri"/>
              </a:rPr>
              <a:t> </a:t>
            </a:r>
            <a:r>
              <a:rPr lang="zh-TW" sz="3600" kern="100">
                <a:latin typeface="PMingLiU"/>
                <a:ea typeface="PMingLiU"/>
                <a:cs typeface="Calibri"/>
              </a:rPr>
              <a:t>強化</a:t>
            </a:r>
            <a:r>
              <a:rPr lang="zh-TW" sz="3600" b="1" kern="100">
                <a:solidFill>
                  <a:srgbClr val="FF0000"/>
                </a:solidFill>
                <a:latin typeface="PMingLiU"/>
                <a:ea typeface="PMingLiU"/>
                <a:cs typeface="Calibri"/>
              </a:rPr>
              <a:t>「節流經濟」</a:t>
            </a:r>
            <a:endParaRPr lang="zh-TW" sz="3600" kern="100">
              <a:latin typeface="PMingLiU"/>
              <a:ea typeface="PMingLiU"/>
              <a:cs typeface="Calibri"/>
            </a:endParaRPr>
          </a:p>
          <a:p>
            <a:pPr marL="571500" indent="-571500" algn="just">
              <a:lnSpc>
                <a:spcPct val="150000"/>
              </a:lnSpc>
              <a:buFont typeface="Arial"/>
              <a:buChar char="•"/>
            </a:pPr>
            <a:r>
              <a:rPr lang="zh-TW" altLang="en-US" sz="3600" b="1" kern="100">
                <a:latin typeface="Calibri"/>
                <a:ea typeface="PMingLiU"/>
                <a:cs typeface="Calibri"/>
              </a:rPr>
              <a:t>四大套牢機制</a:t>
            </a:r>
            <a:endParaRPr lang="zh-TW" sz="3600" b="1" kern="100" dirty="0">
              <a:latin typeface="Calibri"/>
              <a:ea typeface="PMingLiU"/>
              <a:cs typeface="Calibri"/>
            </a:endParaRPr>
          </a:p>
        </p:txBody>
      </p:sp>
      <p:sp>
        <p:nvSpPr>
          <p:cNvPr id="2" name="文字方塊 1">
            <a:extLst>
              <a:ext uri="{FF2B5EF4-FFF2-40B4-BE49-F238E27FC236}">
                <a16:creationId xmlns:a16="http://schemas.microsoft.com/office/drawing/2014/main" id="{28F8B3E0-5E8C-D174-A632-61538CAD8DE0}"/>
              </a:ext>
            </a:extLst>
          </p:cNvPr>
          <p:cNvSpPr txBox="1"/>
          <p:nvPr/>
        </p:nvSpPr>
        <p:spPr>
          <a:xfrm>
            <a:off x="10290874" y="1020951"/>
            <a:ext cx="743143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sz="3600">
                <a:ea typeface="新細明體"/>
              </a:rPr>
              <a:t>2019年5月迄今</a:t>
            </a:r>
            <a:endParaRPr lang="zh-TW" sz="6600">
              <a:ea typeface="新細明體"/>
              <a:cs typeface="Calibri"/>
            </a:endParaRPr>
          </a:p>
        </p:txBody>
      </p:sp>
      <p:sp>
        <p:nvSpPr>
          <p:cNvPr id="8" name="文字方塊 7">
            <a:extLst>
              <a:ext uri="{FF2B5EF4-FFF2-40B4-BE49-F238E27FC236}">
                <a16:creationId xmlns:a16="http://schemas.microsoft.com/office/drawing/2014/main" id="{D2AC54AC-73D8-B781-9651-C49430430BFE}"/>
              </a:ext>
            </a:extLst>
          </p:cNvPr>
          <p:cNvSpPr txBox="1"/>
          <p:nvPr/>
        </p:nvSpPr>
        <p:spPr>
          <a:xfrm>
            <a:off x="1148592" y="4382847"/>
            <a:ext cx="7651791" cy="834972"/>
          </a:xfrm>
          <a:prstGeom prst="rect">
            <a:avLst/>
          </a:prstGeom>
          <a:solidFill>
            <a:schemeClr val="accent6">
              <a:lumMod val="20000"/>
              <a:lumOff val="80000"/>
            </a:schemeClr>
          </a:solidFill>
        </p:spPr>
        <p:txBody>
          <a:bodyPr wrap="square" lIns="91440" tIns="45720" rIns="91440" bIns="45720" rtlCol="0" anchor="t">
            <a:spAutoFit/>
          </a:bodyPr>
          <a:lstStyle/>
          <a:p>
            <a:pPr marL="571500" indent="-571500" algn="just">
              <a:lnSpc>
                <a:spcPct val="150000"/>
              </a:lnSpc>
              <a:buFont typeface="Arial"/>
              <a:buChar char="•"/>
            </a:pPr>
            <a:r>
              <a:rPr lang="zh-TW" altLang="zh-TW" sz="3600" b="1" kern="100">
                <a:latin typeface="新細明體"/>
                <a:ea typeface="新細明體"/>
                <a:cs typeface="Times New Roman"/>
              </a:rPr>
              <a:t>場域：</a:t>
            </a:r>
            <a:r>
              <a:rPr lang="zh-TW" altLang="zh-TW" sz="3600" kern="100">
                <a:latin typeface="新細明體"/>
                <a:ea typeface="新細明體"/>
                <a:cs typeface="Times New Roman"/>
              </a:rPr>
              <a:t>單店、省時採購空間</a:t>
            </a:r>
          </a:p>
        </p:txBody>
      </p:sp>
      <p:sp>
        <p:nvSpPr>
          <p:cNvPr id="9" name="文字方塊 8">
            <a:extLst>
              <a:ext uri="{FF2B5EF4-FFF2-40B4-BE49-F238E27FC236}">
                <a16:creationId xmlns:a16="http://schemas.microsoft.com/office/drawing/2014/main" id="{9AD420CC-F092-9FED-9D99-F17E24116C9D}"/>
              </a:ext>
            </a:extLst>
          </p:cNvPr>
          <p:cNvSpPr txBox="1"/>
          <p:nvPr/>
        </p:nvSpPr>
        <p:spPr>
          <a:xfrm>
            <a:off x="9478931" y="4382847"/>
            <a:ext cx="7651791" cy="825932"/>
          </a:xfrm>
          <a:prstGeom prst="rect">
            <a:avLst/>
          </a:prstGeom>
          <a:solidFill>
            <a:schemeClr val="accent6">
              <a:lumMod val="20000"/>
              <a:lumOff val="80000"/>
            </a:schemeClr>
          </a:solidFill>
        </p:spPr>
        <p:txBody>
          <a:bodyPr wrap="square" lIns="91440" tIns="45720" rIns="91440" bIns="45720" rtlCol="0" anchor="t">
            <a:spAutoFit/>
          </a:bodyPr>
          <a:lstStyle/>
          <a:p>
            <a:pPr marL="571500" indent="-571500" algn="just">
              <a:lnSpc>
                <a:spcPct val="150000"/>
              </a:lnSpc>
              <a:buFont typeface="Arial"/>
              <a:buChar char="•"/>
            </a:pPr>
            <a:r>
              <a:rPr lang="zh-TW" altLang="zh-TW" sz="3600" b="1" kern="100">
                <a:latin typeface="新細明體"/>
                <a:ea typeface="新細明體"/>
                <a:cs typeface="Times New Roman"/>
              </a:rPr>
              <a:t>時間：</a:t>
            </a:r>
            <a:r>
              <a:rPr lang="zh-TW" altLang="zh-TW" sz="3600" kern="100">
                <a:latin typeface="新細明體"/>
                <a:ea typeface="新細明體"/>
                <a:cs typeface="Times New Roman"/>
              </a:rPr>
              <a:t>季節性、限時性採購</a:t>
            </a:r>
          </a:p>
        </p:txBody>
      </p:sp>
      <p:sp>
        <p:nvSpPr>
          <p:cNvPr id="12" name="文字方塊 11">
            <a:extLst>
              <a:ext uri="{FF2B5EF4-FFF2-40B4-BE49-F238E27FC236}">
                <a16:creationId xmlns:a16="http://schemas.microsoft.com/office/drawing/2014/main" id="{6506DD04-B14D-D3EB-6175-28D66BEA2833}"/>
              </a:ext>
            </a:extLst>
          </p:cNvPr>
          <p:cNvSpPr txBox="1"/>
          <p:nvPr/>
        </p:nvSpPr>
        <p:spPr>
          <a:xfrm>
            <a:off x="9478931" y="5622711"/>
            <a:ext cx="7651791" cy="4149919"/>
          </a:xfrm>
          <a:prstGeom prst="rect">
            <a:avLst/>
          </a:prstGeom>
          <a:solidFill>
            <a:schemeClr val="accent6">
              <a:lumMod val="20000"/>
              <a:lumOff val="80000"/>
            </a:schemeClr>
          </a:solidFill>
        </p:spPr>
        <p:txBody>
          <a:bodyPr wrap="square" lIns="91440" tIns="45720" rIns="91440" bIns="45720" rtlCol="0" anchor="t">
            <a:spAutoFit/>
          </a:bodyPr>
          <a:lstStyle/>
          <a:p>
            <a:pPr marL="571500" indent="-571500" algn="just">
              <a:lnSpc>
                <a:spcPct val="150000"/>
              </a:lnSpc>
              <a:buFont typeface="Arial"/>
              <a:buChar char="•"/>
            </a:pPr>
            <a:r>
              <a:rPr lang="zh-TW" altLang="zh-TW" sz="3600" b="1" kern="100">
                <a:latin typeface="新細明體"/>
                <a:ea typeface="新細明體"/>
                <a:cs typeface="Times New Roman"/>
              </a:rPr>
              <a:t>關係：</a:t>
            </a:r>
            <a:endParaRPr lang="zh-TW">
              <a:latin typeface="Calibri"/>
              <a:ea typeface="新細明體" panose="02020500000000000000" pitchFamily="18" charset="-120"/>
              <a:cs typeface="Calibri"/>
            </a:endParaRPr>
          </a:p>
          <a:p>
            <a:pPr marL="1028700" lvl="1" indent="-571500" algn="just">
              <a:lnSpc>
                <a:spcPct val="150000"/>
              </a:lnSpc>
              <a:buFont typeface="Courier New"/>
              <a:buChar char="o"/>
            </a:pPr>
            <a:r>
              <a:rPr lang="zh-TW" altLang="zh-TW" sz="3600" kern="100">
                <a:latin typeface="新細明體"/>
                <a:ea typeface="新細明體"/>
                <a:cs typeface="Times New Roman"/>
              </a:rPr>
              <a:t>會員制的點數回饋</a:t>
            </a:r>
          </a:p>
          <a:p>
            <a:pPr marL="1028700" lvl="1" indent="-571500" algn="just">
              <a:lnSpc>
                <a:spcPct val="150000"/>
              </a:lnSpc>
              <a:buFont typeface="Courier New"/>
              <a:buChar char="o"/>
            </a:pPr>
            <a:r>
              <a:rPr lang="zh-TW" altLang="zh-TW" sz="3600" kern="100">
                <a:latin typeface="新細明體"/>
                <a:ea typeface="新細明體"/>
                <a:cs typeface="Times New Roman"/>
              </a:rPr>
              <a:t>社群推播 - 三五好友共同採購</a:t>
            </a:r>
            <a:endParaRPr lang="zh-TW" altLang="zh-TW" sz="3600" kern="100" dirty="0">
              <a:latin typeface="新細明體"/>
              <a:ea typeface="新細明體"/>
              <a:cs typeface="Times New Roman"/>
            </a:endParaRPr>
          </a:p>
          <a:p>
            <a:pPr marL="1028700" lvl="1" indent="-571500" algn="just">
              <a:lnSpc>
                <a:spcPct val="150000"/>
              </a:lnSpc>
              <a:buFont typeface="Courier New"/>
              <a:buChar char="o"/>
            </a:pPr>
            <a:r>
              <a:rPr lang="zh-TW" altLang="zh-TW" sz="3600" kern="100">
                <a:latin typeface="新細明體"/>
                <a:ea typeface="新細明體"/>
                <a:cs typeface="Times New Roman"/>
              </a:rPr>
              <a:t>婆媽客群免去菜市場人情壓力</a:t>
            </a:r>
            <a:endParaRPr lang="zh-TW" altLang="zh-TW" sz="3600" kern="100" dirty="0">
              <a:latin typeface="新細明體"/>
              <a:ea typeface="新細明體"/>
              <a:cs typeface="Times New Roman"/>
            </a:endParaRPr>
          </a:p>
          <a:p>
            <a:pPr lvl="1" algn="just">
              <a:lnSpc>
                <a:spcPct val="150000"/>
              </a:lnSpc>
            </a:pPr>
            <a:endParaRPr lang="zh-TW" altLang="zh-TW" sz="3600" kern="100" dirty="0">
              <a:latin typeface="新細明體"/>
              <a:ea typeface="新細明體"/>
              <a:cs typeface="Times New Roman"/>
            </a:endParaRPr>
          </a:p>
        </p:txBody>
      </p:sp>
      <p:sp>
        <p:nvSpPr>
          <p:cNvPr id="13" name="文字方塊 12">
            <a:extLst>
              <a:ext uri="{FF2B5EF4-FFF2-40B4-BE49-F238E27FC236}">
                <a16:creationId xmlns:a16="http://schemas.microsoft.com/office/drawing/2014/main" id="{B1F20D31-30C3-5C89-E50E-B5310699C209}"/>
              </a:ext>
            </a:extLst>
          </p:cNvPr>
          <p:cNvSpPr txBox="1"/>
          <p:nvPr/>
        </p:nvSpPr>
        <p:spPr>
          <a:xfrm>
            <a:off x="1148592" y="5622711"/>
            <a:ext cx="7651791" cy="4149919"/>
          </a:xfrm>
          <a:prstGeom prst="rect">
            <a:avLst/>
          </a:prstGeom>
          <a:solidFill>
            <a:schemeClr val="accent6">
              <a:lumMod val="20000"/>
              <a:lumOff val="80000"/>
            </a:schemeClr>
          </a:solidFill>
        </p:spPr>
        <p:txBody>
          <a:bodyPr wrap="square" lIns="91440" tIns="45720" rIns="91440" bIns="45720" rtlCol="0" anchor="t">
            <a:spAutoFit/>
          </a:bodyPr>
          <a:lstStyle/>
          <a:p>
            <a:pPr marL="571500" indent="-571500" algn="just">
              <a:lnSpc>
                <a:spcPct val="150000"/>
              </a:lnSpc>
              <a:buFont typeface="Arial"/>
              <a:buChar char="•"/>
            </a:pPr>
            <a:r>
              <a:rPr lang="zh-TW" altLang="zh-TW" sz="3600" b="1" kern="100">
                <a:latin typeface="新細明體"/>
                <a:ea typeface="新細明體"/>
                <a:cs typeface="Times New Roman"/>
              </a:rPr>
              <a:t>經濟：</a:t>
            </a:r>
          </a:p>
          <a:p>
            <a:pPr marL="1028700" lvl="1" indent="-571500" algn="just">
              <a:lnSpc>
                <a:spcPct val="150000"/>
              </a:lnSpc>
              <a:buFont typeface="Courier New"/>
              <a:buChar char="o"/>
            </a:pPr>
            <a:r>
              <a:rPr lang="zh-TW" altLang="zh-TW" sz="3600" kern="100">
                <a:latin typeface="新細明體"/>
                <a:ea typeface="新細明體"/>
                <a:cs typeface="Times New Roman"/>
              </a:rPr>
              <a:t>消費者端較一般通路便宜</a:t>
            </a:r>
          </a:p>
          <a:p>
            <a:pPr marL="1028700" lvl="1" indent="-571500" algn="just">
              <a:lnSpc>
                <a:spcPct val="150000"/>
              </a:lnSpc>
              <a:buFont typeface="Courier New"/>
              <a:buChar char="o"/>
            </a:pPr>
            <a:r>
              <a:rPr lang="zh-TW" altLang="zh-TW" sz="3600" kern="100">
                <a:latin typeface="新細明體"/>
                <a:ea typeface="新細明體"/>
                <a:cs typeface="Times New Roman"/>
              </a:rPr>
              <a:t>供應商端及時交貨補貨資訊</a:t>
            </a:r>
          </a:p>
          <a:p>
            <a:pPr marL="1028700" lvl="1" indent="-571500" algn="just">
              <a:lnSpc>
                <a:spcPct val="150000"/>
              </a:lnSpc>
              <a:buFont typeface="Courier New"/>
              <a:buChar char="o"/>
            </a:pPr>
            <a:r>
              <a:rPr lang="zh-TW" altLang="zh-TW" sz="3600" kern="100">
                <a:latin typeface="新細明體"/>
                <a:ea typeface="新細明體"/>
                <a:cs typeface="Times New Roman"/>
              </a:rPr>
              <a:t>PX PAY加快結帳速度10~15%</a:t>
            </a:r>
          </a:p>
          <a:p>
            <a:pPr marL="1028700" lvl="1" indent="-571500" algn="just">
              <a:lnSpc>
                <a:spcPct val="150000"/>
              </a:lnSpc>
              <a:buFont typeface="Courier New"/>
              <a:buChar char="o"/>
            </a:pPr>
            <a:r>
              <a:rPr lang="zh-TW" altLang="zh-TW" sz="3600" kern="100">
                <a:latin typeface="新細明體"/>
                <a:ea typeface="新細明體"/>
                <a:cs typeface="Times New Roman"/>
              </a:rPr>
              <a:t>常設專區 &amp; 季節專區</a:t>
            </a:r>
            <a:endParaRPr lang="zh-TW" altLang="zh-TW" sz="3600" kern="100" dirty="0">
              <a:latin typeface="新細明體"/>
              <a:ea typeface="新細明體"/>
              <a:cs typeface="Times New Roman"/>
            </a:endParaRPr>
          </a:p>
        </p:txBody>
      </p:sp>
    </p:spTree>
    <p:extLst>
      <p:ext uri="{BB962C8B-B14F-4D97-AF65-F5344CB8AC3E}">
        <p14:creationId xmlns:p14="http://schemas.microsoft.com/office/powerpoint/2010/main" val="19299344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sp>
        <p:nvSpPr>
          <p:cNvPr id="14" name="淚滴形 13">
            <a:extLst>
              <a:ext uri="{FF2B5EF4-FFF2-40B4-BE49-F238E27FC236}">
                <a16:creationId xmlns:a16="http://schemas.microsoft.com/office/drawing/2014/main" id="{249BA32B-647F-F301-692F-E9E6E452F946}"/>
              </a:ext>
            </a:extLst>
          </p:cNvPr>
          <p:cNvSpPr/>
          <p:nvPr/>
        </p:nvSpPr>
        <p:spPr>
          <a:xfrm>
            <a:off x="16230600" y="0"/>
            <a:ext cx="2114550" cy="1485900"/>
          </a:xfrm>
          <a:prstGeom prst="teardrop">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BC8A2322-BD4E-269B-8A04-F72C5AA0CA66}"/>
              </a:ext>
            </a:extLst>
          </p:cNvPr>
          <p:cNvSpPr/>
          <p:nvPr/>
        </p:nvSpPr>
        <p:spPr>
          <a:xfrm>
            <a:off x="18118669" y="1277751"/>
            <a:ext cx="169332" cy="900925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0" name="群組 19">
            <a:extLst>
              <a:ext uri="{FF2B5EF4-FFF2-40B4-BE49-F238E27FC236}">
                <a16:creationId xmlns:a16="http://schemas.microsoft.com/office/drawing/2014/main" id="{3BF07D29-40A1-0C1E-4865-2BE7EBB7F59C}"/>
              </a:ext>
            </a:extLst>
          </p:cNvPr>
          <p:cNvGrpSpPr/>
          <p:nvPr/>
        </p:nvGrpSpPr>
        <p:grpSpPr>
          <a:xfrm>
            <a:off x="458852" y="406193"/>
            <a:ext cx="16691959" cy="1107996"/>
            <a:chOff x="457200" y="432759"/>
            <a:chExt cx="16691959" cy="1107996"/>
          </a:xfrm>
        </p:grpSpPr>
        <p:sp>
          <p:nvSpPr>
            <p:cNvPr id="21" name="橢圓 20">
              <a:extLst>
                <a:ext uri="{FF2B5EF4-FFF2-40B4-BE49-F238E27FC236}">
                  <a16:creationId xmlns:a16="http://schemas.microsoft.com/office/drawing/2014/main" id="{F5A23250-33E0-A425-8351-CEE1059597A2}"/>
                </a:ext>
              </a:extLst>
            </p:cNvPr>
            <p:cNvSpPr/>
            <p:nvPr/>
          </p:nvSpPr>
          <p:spPr>
            <a:xfrm>
              <a:off x="457200" y="820431"/>
              <a:ext cx="533400" cy="527742"/>
            </a:xfrm>
            <a:prstGeom prst="ellipse">
              <a:avLst/>
            </a:prstGeom>
            <a:solidFill>
              <a:srgbClr val="FCBA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文字方塊 21">
              <a:extLst>
                <a:ext uri="{FF2B5EF4-FFF2-40B4-BE49-F238E27FC236}">
                  <a16:creationId xmlns:a16="http://schemas.microsoft.com/office/drawing/2014/main" id="{6F19E437-D1A4-0F19-72BC-BBAB730BDB3D}"/>
                </a:ext>
              </a:extLst>
            </p:cNvPr>
            <p:cNvSpPr txBox="1"/>
            <p:nvPr/>
          </p:nvSpPr>
          <p:spPr>
            <a:xfrm>
              <a:off x="1331848" y="432759"/>
              <a:ext cx="15817311" cy="1107996"/>
            </a:xfrm>
            <a:prstGeom prst="rect">
              <a:avLst/>
            </a:prstGeom>
            <a:noFill/>
          </p:spPr>
          <p:txBody>
            <a:bodyPr wrap="square" lIns="91440" tIns="45720" rIns="91440" bIns="45720" rtlCol="0" anchor="t">
              <a:spAutoFit/>
            </a:bodyPr>
            <a:lstStyle/>
            <a:p>
              <a:r>
                <a:rPr lang="zh-TW" sz="6600">
                  <a:ea typeface="+mn-lt"/>
                  <a:cs typeface="+mn-lt"/>
                </a:rPr>
                <a:t>階段</a:t>
              </a:r>
              <a:r>
                <a:rPr lang="zh-TW" altLang="en-US" sz="6600">
                  <a:ea typeface="+mn-lt"/>
                  <a:cs typeface="+mn-lt"/>
                </a:rPr>
                <a:t>二</a:t>
              </a:r>
              <a:r>
                <a:rPr lang="zh-TW" sz="6600">
                  <a:ea typeface="+mn-lt"/>
                  <a:cs typeface="+mn-lt"/>
                </a:rPr>
                <a:t>：</a:t>
              </a:r>
              <a:r>
                <a:rPr lang="zh-TW" altLang="en-US" sz="6600">
                  <a:ea typeface="+mn-lt"/>
                  <a:cs typeface="+mn-lt"/>
                </a:rPr>
                <a:t>串</a:t>
              </a:r>
              <a:r>
                <a:rPr lang="zh-TW" sz="6600">
                  <a:ea typeface="+mn-lt"/>
                  <a:cs typeface="+mn-lt"/>
                </a:rPr>
                <a:t>店節流創新</a:t>
              </a:r>
              <a:endParaRPr lang="zh-TW">
                <a:ea typeface="+mn-lt"/>
                <a:cs typeface="+mn-lt"/>
              </a:endParaRPr>
            </a:p>
          </p:txBody>
        </p:sp>
      </p:grpSp>
      <p:sp>
        <p:nvSpPr>
          <p:cNvPr id="23" name="AutoShape 4">
            <a:extLst>
              <a:ext uri="{FF2B5EF4-FFF2-40B4-BE49-F238E27FC236}">
                <a16:creationId xmlns:a16="http://schemas.microsoft.com/office/drawing/2014/main" id="{9FC0627B-96B9-DEBB-0E5A-B6FAC988333D}"/>
              </a:ext>
            </a:extLst>
          </p:cNvPr>
          <p:cNvSpPr/>
          <p:nvPr/>
        </p:nvSpPr>
        <p:spPr>
          <a:xfrm>
            <a:off x="1156531" y="1662848"/>
            <a:ext cx="9153040" cy="0"/>
          </a:xfrm>
          <a:prstGeom prst="line">
            <a:avLst/>
          </a:prstGeom>
          <a:ln w="38100" cap="flat">
            <a:solidFill>
              <a:srgbClr val="967D55"/>
            </a:solidFill>
            <a:prstDash val="solid"/>
            <a:headEnd type="none" w="sm" len="sm"/>
            <a:tailEnd type="none" w="sm" len="sm"/>
          </a:ln>
        </p:spPr>
        <p:txBody>
          <a:bodyPr/>
          <a:lstStyle/>
          <a:p>
            <a:endParaRPr lang="zh-TW" altLang="en-US" dirty="0"/>
          </a:p>
        </p:txBody>
      </p:sp>
      <p:sp>
        <p:nvSpPr>
          <p:cNvPr id="5" name="文字方塊 4">
            <a:extLst>
              <a:ext uri="{FF2B5EF4-FFF2-40B4-BE49-F238E27FC236}">
                <a16:creationId xmlns:a16="http://schemas.microsoft.com/office/drawing/2014/main" id="{2F870298-4377-FA90-601F-9971565DFBAE}"/>
              </a:ext>
            </a:extLst>
          </p:cNvPr>
          <p:cNvSpPr txBox="1"/>
          <p:nvPr/>
        </p:nvSpPr>
        <p:spPr>
          <a:xfrm>
            <a:off x="1148592" y="2348695"/>
            <a:ext cx="15982129" cy="834972"/>
          </a:xfrm>
          <a:prstGeom prst="rect">
            <a:avLst/>
          </a:prstGeom>
          <a:solidFill>
            <a:schemeClr val="accent6">
              <a:lumMod val="20000"/>
              <a:lumOff val="80000"/>
            </a:schemeClr>
          </a:solidFill>
        </p:spPr>
        <p:txBody>
          <a:bodyPr wrap="square" lIns="91440" tIns="45720" rIns="91440" bIns="45720" rtlCol="0" anchor="t">
            <a:spAutoFit/>
          </a:bodyPr>
          <a:lstStyle/>
          <a:p>
            <a:pPr marL="571500" indent="-571500" algn="just">
              <a:lnSpc>
                <a:spcPct val="150000"/>
              </a:lnSpc>
              <a:buFont typeface="Arial"/>
              <a:buChar char="•"/>
            </a:pPr>
            <a:r>
              <a:rPr lang="zh-TW" altLang="zh-TW" sz="3600" b="1" kern="100">
                <a:latin typeface="新細明體"/>
                <a:ea typeface="新細明體"/>
                <a:cs typeface="Times New Roman"/>
              </a:rPr>
              <a:t>核心</a:t>
            </a:r>
            <a:r>
              <a:rPr lang="zh-TW" altLang="zh-TW" sz="3600" kern="100">
                <a:latin typeface="新細明體"/>
                <a:ea typeface="新細明體"/>
                <a:cs typeface="Times New Roman"/>
              </a:rPr>
              <a:t> － </a:t>
            </a:r>
            <a:r>
              <a:rPr lang="zh-TW" sz="3600" kern="100">
                <a:latin typeface="PMingLiU"/>
                <a:ea typeface="PMingLiU"/>
                <a:cs typeface="Times New Roman"/>
              </a:rPr>
              <a:t>年輕族群</a:t>
            </a:r>
            <a:r>
              <a:rPr lang="zh-TW" sz="3600" b="1" kern="100">
                <a:solidFill>
                  <a:srgbClr val="FF0000"/>
                </a:solidFill>
                <a:latin typeface="PMingLiU"/>
                <a:ea typeface="PMingLiU"/>
                <a:cs typeface="Times New Roman"/>
              </a:rPr>
              <a:t>取貨痛點 </a:t>
            </a:r>
            <a:r>
              <a:rPr lang="zh-TW" altLang="zh-TW" sz="3600" kern="100">
                <a:latin typeface="新細明體"/>
                <a:ea typeface="新細明體"/>
                <a:cs typeface="Times New Roman"/>
              </a:rPr>
              <a:t> → 從節流經濟到</a:t>
            </a:r>
            <a:r>
              <a:rPr lang="zh-TW" altLang="zh-TW" sz="3600" b="1" kern="100">
                <a:solidFill>
                  <a:srgbClr val="FF0000"/>
                </a:solidFill>
                <a:latin typeface="新細明體"/>
                <a:ea typeface="新細明體"/>
                <a:cs typeface="Times New Roman"/>
              </a:rPr>
              <a:t>「串店節流」</a:t>
            </a:r>
            <a:endParaRPr lang="zh-TW" altLang="zh-TW" sz="3600" kern="100">
              <a:solidFill>
                <a:srgbClr val="000000"/>
              </a:solidFill>
              <a:latin typeface="新細明體"/>
              <a:ea typeface="新細明體"/>
              <a:cs typeface="Times New Roman"/>
            </a:endParaRPr>
          </a:p>
        </p:txBody>
      </p:sp>
      <p:sp>
        <p:nvSpPr>
          <p:cNvPr id="2" name="文字方塊 1">
            <a:extLst>
              <a:ext uri="{FF2B5EF4-FFF2-40B4-BE49-F238E27FC236}">
                <a16:creationId xmlns:a16="http://schemas.microsoft.com/office/drawing/2014/main" id="{28F8B3E0-5E8C-D174-A632-61538CAD8DE0}"/>
              </a:ext>
            </a:extLst>
          </p:cNvPr>
          <p:cNvSpPr txBox="1"/>
          <p:nvPr/>
        </p:nvSpPr>
        <p:spPr>
          <a:xfrm>
            <a:off x="10290874" y="1020951"/>
            <a:ext cx="743143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sz="3600">
                <a:ea typeface="+mn-lt"/>
                <a:cs typeface="+mn-lt"/>
              </a:rPr>
              <a:t>2019年</a:t>
            </a:r>
            <a:r>
              <a:rPr lang="en-US" altLang="zh-TW" sz="3600" dirty="0">
                <a:ea typeface="+mn-lt"/>
                <a:cs typeface="+mn-lt"/>
              </a:rPr>
              <a:t>11</a:t>
            </a:r>
            <a:r>
              <a:rPr lang="zh-TW" sz="3600">
                <a:ea typeface="+mn-lt"/>
                <a:cs typeface="+mn-lt"/>
              </a:rPr>
              <a:t>月迄今</a:t>
            </a:r>
            <a:endParaRPr lang="zh-TW">
              <a:ea typeface="+mn-lt"/>
              <a:cs typeface="+mn-lt"/>
            </a:endParaRPr>
          </a:p>
        </p:txBody>
      </p:sp>
      <p:sp>
        <p:nvSpPr>
          <p:cNvPr id="8" name="文字方塊 7">
            <a:extLst>
              <a:ext uri="{FF2B5EF4-FFF2-40B4-BE49-F238E27FC236}">
                <a16:creationId xmlns:a16="http://schemas.microsoft.com/office/drawing/2014/main" id="{D2AC54AC-73D8-B781-9651-C49430430BFE}"/>
              </a:ext>
            </a:extLst>
          </p:cNvPr>
          <p:cNvSpPr txBox="1"/>
          <p:nvPr/>
        </p:nvSpPr>
        <p:spPr>
          <a:xfrm>
            <a:off x="1148592" y="3607933"/>
            <a:ext cx="7651791" cy="834972"/>
          </a:xfrm>
          <a:prstGeom prst="rect">
            <a:avLst/>
          </a:prstGeom>
          <a:solidFill>
            <a:schemeClr val="accent6">
              <a:lumMod val="20000"/>
              <a:lumOff val="80000"/>
            </a:schemeClr>
          </a:solidFill>
        </p:spPr>
        <p:txBody>
          <a:bodyPr wrap="square" lIns="91440" tIns="45720" rIns="91440" bIns="45720" rtlCol="0" anchor="t">
            <a:spAutoFit/>
          </a:bodyPr>
          <a:lstStyle/>
          <a:p>
            <a:pPr marL="571500" indent="-571500" algn="just">
              <a:lnSpc>
                <a:spcPct val="150000"/>
              </a:lnSpc>
              <a:buFont typeface="Arial"/>
              <a:buChar char="•"/>
            </a:pPr>
            <a:r>
              <a:rPr lang="zh-TW" altLang="zh-TW" sz="3600" b="1" kern="100">
                <a:latin typeface="新細明體"/>
                <a:ea typeface="新細明體"/>
                <a:cs typeface="Times New Roman"/>
              </a:rPr>
              <a:t>場域：</a:t>
            </a:r>
            <a:r>
              <a:rPr lang="zh-TW" altLang="zh-TW" sz="3600" kern="100">
                <a:latin typeface="新細明體"/>
                <a:ea typeface="新細明體"/>
                <a:cs typeface="Times New Roman"/>
              </a:rPr>
              <a:t>單店 → 串店</a:t>
            </a:r>
          </a:p>
        </p:txBody>
      </p:sp>
      <p:sp>
        <p:nvSpPr>
          <p:cNvPr id="9" name="文字方塊 8">
            <a:extLst>
              <a:ext uri="{FF2B5EF4-FFF2-40B4-BE49-F238E27FC236}">
                <a16:creationId xmlns:a16="http://schemas.microsoft.com/office/drawing/2014/main" id="{9AD420CC-F092-9FED-9D99-F17E24116C9D}"/>
              </a:ext>
            </a:extLst>
          </p:cNvPr>
          <p:cNvSpPr txBox="1"/>
          <p:nvPr/>
        </p:nvSpPr>
        <p:spPr>
          <a:xfrm>
            <a:off x="9478931" y="3607933"/>
            <a:ext cx="7651791" cy="834972"/>
          </a:xfrm>
          <a:prstGeom prst="rect">
            <a:avLst/>
          </a:prstGeom>
          <a:solidFill>
            <a:schemeClr val="accent6">
              <a:lumMod val="20000"/>
              <a:lumOff val="80000"/>
            </a:schemeClr>
          </a:solidFill>
        </p:spPr>
        <p:txBody>
          <a:bodyPr wrap="square" lIns="91440" tIns="45720" rIns="91440" bIns="45720" rtlCol="0" anchor="t">
            <a:spAutoFit/>
          </a:bodyPr>
          <a:lstStyle/>
          <a:p>
            <a:pPr marL="571500" indent="-571500" algn="just">
              <a:lnSpc>
                <a:spcPct val="150000"/>
              </a:lnSpc>
              <a:buFont typeface="Arial"/>
              <a:buChar char="•"/>
            </a:pPr>
            <a:r>
              <a:rPr lang="zh-TW" altLang="zh-TW" sz="3600" b="1" kern="100">
                <a:latin typeface="新細明體"/>
                <a:ea typeface="新細明體"/>
                <a:cs typeface="Times New Roman"/>
              </a:rPr>
              <a:t>時間：</a:t>
            </a:r>
            <a:r>
              <a:rPr lang="zh-TW" altLang="zh-TW" sz="3600" kern="100">
                <a:latin typeface="新細明體"/>
                <a:ea typeface="新細明體"/>
                <a:cs typeface="Times New Roman"/>
              </a:rPr>
              <a:t>批量採購，成為長期會員</a:t>
            </a:r>
            <a:endParaRPr lang="zh-TW"/>
          </a:p>
        </p:txBody>
      </p:sp>
      <p:sp>
        <p:nvSpPr>
          <p:cNvPr id="12" name="文字方塊 11">
            <a:extLst>
              <a:ext uri="{FF2B5EF4-FFF2-40B4-BE49-F238E27FC236}">
                <a16:creationId xmlns:a16="http://schemas.microsoft.com/office/drawing/2014/main" id="{6506DD04-B14D-D3EB-6175-28D66BEA2833}"/>
              </a:ext>
            </a:extLst>
          </p:cNvPr>
          <p:cNvSpPr txBox="1"/>
          <p:nvPr/>
        </p:nvSpPr>
        <p:spPr>
          <a:xfrm>
            <a:off x="9478931" y="4925288"/>
            <a:ext cx="7651791" cy="4149919"/>
          </a:xfrm>
          <a:prstGeom prst="rect">
            <a:avLst/>
          </a:prstGeom>
          <a:solidFill>
            <a:schemeClr val="accent6">
              <a:lumMod val="20000"/>
              <a:lumOff val="80000"/>
            </a:schemeClr>
          </a:solidFill>
        </p:spPr>
        <p:txBody>
          <a:bodyPr wrap="square" lIns="91440" tIns="45720" rIns="91440" bIns="45720" rtlCol="0" anchor="t">
            <a:spAutoFit/>
          </a:bodyPr>
          <a:lstStyle/>
          <a:p>
            <a:pPr marL="571500" indent="-571500" algn="just">
              <a:lnSpc>
                <a:spcPct val="150000"/>
              </a:lnSpc>
              <a:buFont typeface="Arial"/>
              <a:buChar char="•"/>
            </a:pPr>
            <a:r>
              <a:rPr lang="zh-TW" altLang="zh-TW" sz="3600" b="1" kern="100">
                <a:latin typeface="新細明體"/>
                <a:ea typeface="新細明體"/>
                <a:cs typeface="Times New Roman"/>
              </a:rPr>
              <a:t>關係：</a:t>
            </a:r>
            <a:endParaRPr lang="zh-TW">
              <a:latin typeface="Calibri"/>
              <a:ea typeface="新細明體" panose="02020500000000000000" pitchFamily="18" charset="-120"/>
              <a:cs typeface="Calibri"/>
            </a:endParaRPr>
          </a:p>
          <a:p>
            <a:pPr marL="1028700" lvl="1" indent="-571500" algn="just">
              <a:lnSpc>
                <a:spcPct val="150000"/>
              </a:lnSpc>
              <a:buFont typeface="Courier New"/>
              <a:buChar char="o"/>
            </a:pPr>
            <a:r>
              <a:rPr lang="zh-TW" altLang="zh-TW" sz="3600" kern="100">
                <a:latin typeface="新細明體"/>
                <a:ea typeface="新細明體"/>
                <a:cs typeface="Times New Roman"/>
              </a:rPr>
              <a:t>團購分享機制 - 吸引年輕族群</a:t>
            </a:r>
            <a:endParaRPr lang="zh-TW" altLang="zh-TW" sz="3600" kern="100" dirty="0">
              <a:latin typeface="新細明體"/>
              <a:ea typeface="新細明體"/>
              <a:cs typeface="Times New Roman"/>
            </a:endParaRPr>
          </a:p>
          <a:p>
            <a:pPr marL="1028700" lvl="1" indent="-571500" algn="just">
              <a:lnSpc>
                <a:spcPct val="150000"/>
              </a:lnSpc>
              <a:buFont typeface="Courier New"/>
              <a:buChar char="o"/>
            </a:pPr>
            <a:r>
              <a:rPr lang="zh-TW" altLang="zh-TW" sz="3600" kern="100">
                <a:latin typeface="新細明體"/>
                <a:ea typeface="新細明體"/>
                <a:cs typeface="Times New Roman"/>
              </a:rPr>
              <a:t>社群聚集 - 健身、聯名蛋糕</a:t>
            </a:r>
            <a:endParaRPr lang="zh-TW" altLang="zh-TW" sz="3600" kern="100" dirty="0">
              <a:latin typeface="新細明體"/>
              <a:ea typeface="新細明體"/>
              <a:cs typeface="Times New Roman"/>
            </a:endParaRPr>
          </a:p>
          <a:p>
            <a:pPr marL="1028700" lvl="1" indent="-571500" algn="just">
              <a:lnSpc>
                <a:spcPct val="150000"/>
              </a:lnSpc>
              <a:buFont typeface="Courier New"/>
              <a:buChar char="o"/>
            </a:pPr>
            <a:endParaRPr lang="zh-TW" altLang="zh-TW" sz="3600" kern="100" dirty="0">
              <a:latin typeface="新細明體"/>
              <a:ea typeface="新細明體"/>
              <a:cs typeface="Times New Roman"/>
            </a:endParaRPr>
          </a:p>
          <a:p>
            <a:pPr marL="1028700" lvl="1" indent="-571500" algn="just">
              <a:lnSpc>
                <a:spcPct val="150000"/>
              </a:lnSpc>
              <a:buFont typeface="Courier New"/>
              <a:buChar char="o"/>
            </a:pPr>
            <a:endParaRPr lang="zh-TW" altLang="zh-TW" sz="3600" kern="100" dirty="0">
              <a:latin typeface="新細明體"/>
              <a:ea typeface="新細明體"/>
              <a:cs typeface="Times New Roman"/>
            </a:endParaRPr>
          </a:p>
        </p:txBody>
      </p:sp>
      <p:sp>
        <p:nvSpPr>
          <p:cNvPr id="13" name="文字方塊 12">
            <a:extLst>
              <a:ext uri="{FF2B5EF4-FFF2-40B4-BE49-F238E27FC236}">
                <a16:creationId xmlns:a16="http://schemas.microsoft.com/office/drawing/2014/main" id="{B1F20D31-30C3-5C89-E50E-B5310699C209}"/>
              </a:ext>
            </a:extLst>
          </p:cNvPr>
          <p:cNvSpPr txBox="1"/>
          <p:nvPr/>
        </p:nvSpPr>
        <p:spPr>
          <a:xfrm>
            <a:off x="1148592" y="4925288"/>
            <a:ext cx="7651791" cy="4149919"/>
          </a:xfrm>
          <a:prstGeom prst="rect">
            <a:avLst/>
          </a:prstGeom>
          <a:solidFill>
            <a:schemeClr val="accent6">
              <a:lumMod val="20000"/>
              <a:lumOff val="80000"/>
            </a:schemeClr>
          </a:solidFill>
        </p:spPr>
        <p:txBody>
          <a:bodyPr wrap="square" lIns="91440" tIns="45720" rIns="91440" bIns="45720" rtlCol="0" anchor="t">
            <a:spAutoFit/>
          </a:bodyPr>
          <a:lstStyle/>
          <a:p>
            <a:pPr marL="571500" indent="-571500" algn="just">
              <a:lnSpc>
                <a:spcPct val="150000"/>
              </a:lnSpc>
              <a:buFont typeface="Arial"/>
              <a:buChar char="•"/>
            </a:pPr>
            <a:r>
              <a:rPr lang="zh-TW" altLang="zh-TW" sz="3600" b="1" kern="100">
                <a:latin typeface="新細明體"/>
                <a:ea typeface="新細明體"/>
                <a:cs typeface="Times New Roman"/>
              </a:rPr>
              <a:t>經濟：</a:t>
            </a:r>
          </a:p>
          <a:p>
            <a:pPr marL="1028700" lvl="1" indent="-571500" algn="just">
              <a:lnSpc>
                <a:spcPct val="150000"/>
              </a:lnSpc>
              <a:buFont typeface="Courier New"/>
              <a:buChar char="o"/>
            </a:pPr>
            <a:r>
              <a:rPr lang="zh-TW" altLang="zh-TW" sz="3600" kern="100">
                <a:latin typeface="新細明體"/>
                <a:ea typeface="新細明體"/>
                <a:cs typeface="Times New Roman"/>
              </a:rPr>
              <a:t>跨店取用 - 滿足即時需求</a:t>
            </a:r>
          </a:p>
          <a:p>
            <a:pPr marL="1028700" lvl="1" indent="-571500" algn="just">
              <a:lnSpc>
                <a:spcPct val="150000"/>
              </a:lnSpc>
              <a:buFont typeface="Courier New"/>
              <a:buChar char="o"/>
            </a:pPr>
            <a:r>
              <a:rPr lang="zh-TW" altLang="zh-TW" sz="3600" kern="100">
                <a:latin typeface="新細明體"/>
                <a:ea typeface="新細明體"/>
                <a:cs typeface="Times New Roman"/>
              </a:rPr>
              <a:t>分批取貨 - 滿足囤貨痛點</a:t>
            </a:r>
            <a:endParaRPr lang="zh-TW" altLang="zh-TW" sz="3600" kern="100" dirty="0">
              <a:latin typeface="新細明體"/>
              <a:ea typeface="新細明體"/>
              <a:cs typeface="Times New Roman"/>
            </a:endParaRPr>
          </a:p>
          <a:p>
            <a:pPr marL="1028700" lvl="1" indent="-571500" algn="just">
              <a:lnSpc>
                <a:spcPct val="150000"/>
              </a:lnSpc>
              <a:buFont typeface="Courier New"/>
              <a:buChar char="o"/>
            </a:pPr>
            <a:r>
              <a:rPr lang="zh-TW" altLang="zh-TW" sz="3600" kern="100">
                <a:latin typeface="新細明體"/>
                <a:ea typeface="新細明體"/>
                <a:cs typeface="Times New Roman"/>
              </a:rPr>
              <a:t>批量採購 - 享折扣優惠</a:t>
            </a:r>
          </a:p>
          <a:p>
            <a:pPr marL="1028700" lvl="1" indent="-571500" algn="just">
              <a:lnSpc>
                <a:spcPct val="150000"/>
              </a:lnSpc>
              <a:buFont typeface="Courier New"/>
              <a:buChar char="o"/>
            </a:pPr>
            <a:r>
              <a:rPr lang="zh-TW" altLang="zh-TW" sz="3600" kern="100">
                <a:latin typeface="新細明體"/>
                <a:ea typeface="新細明體"/>
                <a:cs typeface="Times New Roman"/>
              </a:rPr>
              <a:t>設置類型專區節省採購時間</a:t>
            </a:r>
            <a:endParaRPr lang="zh-TW" altLang="zh-TW" sz="3600" kern="100" dirty="0">
              <a:latin typeface="新細明體"/>
              <a:ea typeface="新細明體"/>
              <a:cs typeface="Times New Roman"/>
            </a:endParaRPr>
          </a:p>
        </p:txBody>
      </p:sp>
    </p:spTree>
    <p:extLst>
      <p:ext uri="{BB962C8B-B14F-4D97-AF65-F5344CB8AC3E}">
        <p14:creationId xmlns:p14="http://schemas.microsoft.com/office/powerpoint/2010/main" val="39556852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sp>
        <p:nvSpPr>
          <p:cNvPr id="14" name="淚滴形 13">
            <a:extLst>
              <a:ext uri="{FF2B5EF4-FFF2-40B4-BE49-F238E27FC236}">
                <a16:creationId xmlns:a16="http://schemas.microsoft.com/office/drawing/2014/main" id="{249BA32B-647F-F301-692F-E9E6E452F946}"/>
              </a:ext>
            </a:extLst>
          </p:cNvPr>
          <p:cNvSpPr/>
          <p:nvPr/>
        </p:nvSpPr>
        <p:spPr>
          <a:xfrm>
            <a:off x="16230600" y="0"/>
            <a:ext cx="2114550" cy="1485900"/>
          </a:xfrm>
          <a:prstGeom prst="teardrop">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BC8A2322-BD4E-269B-8A04-F72C5AA0CA66}"/>
              </a:ext>
            </a:extLst>
          </p:cNvPr>
          <p:cNvSpPr/>
          <p:nvPr/>
        </p:nvSpPr>
        <p:spPr>
          <a:xfrm>
            <a:off x="18118669" y="1277751"/>
            <a:ext cx="169332" cy="900925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0" name="群組 19">
            <a:extLst>
              <a:ext uri="{FF2B5EF4-FFF2-40B4-BE49-F238E27FC236}">
                <a16:creationId xmlns:a16="http://schemas.microsoft.com/office/drawing/2014/main" id="{3BF07D29-40A1-0C1E-4865-2BE7EBB7F59C}"/>
              </a:ext>
            </a:extLst>
          </p:cNvPr>
          <p:cNvGrpSpPr/>
          <p:nvPr/>
        </p:nvGrpSpPr>
        <p:grpSpPr>
          <a:xfrm>
            <a:off x="458852" y="406193"/>
            <a:ext cx="16691959" cy="1107996"/>
            <a:chOff x="457200" y="432759"/>
            <a:chExt cx="16691959" cy="1107996"/>
          </a:xfrm>
        </p:grpSpPr>
        <p:sp>
          <p:nvSpPr>
            <p:cNvPr id="21" name="橢圓 20">
              <a:extLst>
                <a:ext uri="{FF2B5EF4-FFF2-40B4-BE49-F238E27FC236}">
                  <a16:creationId xmlns:a16="http://schemas.microsoft.com/office/drawing/2014/main" id="{F5A23250-33E0-A425-8351-CEE1059597A2}"/>
                </a:ext>
              </a:extLst>
            </p:cNvPr>
            <p:cNvSpPr/>
            <p:nvPr/>
          </p:nvSpPr>
          <p:spPr>
            <a:xfrm>
              <a:off x="457200" y="820431"/>
              <a:ext cx="533400" cy="527742"/>
            </a:xfrm>
            <a:prstGeom prst="ellipse">
              <a:avLst/>
            </a:prstGeom>
            <a:solidFill>
              <a:srgbClr val="FCBA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文字方塊 21">
              <a:extLst>
                <a:ext uri="{FF2B5EF4-FFF2-40B4-BE49-F238E27FC236}">
                  <a16:creationId xmlns:a16="http://schemas.microsoft.com/office/drawing/2014/main" id="{6F19E437-D1A4-0F19-72BC-BBAB730BDB3D}"/>
                </a:ext>
              </a:extLst>
            </p:cNvPr>
            <p:cNvSpPr txBox="1"/>
            <p:nvPr/>
          </p:nvSpPr>
          <p:spPr>
            <a:xfrm>
              <a:off x="1331848" y="432759"/>
              <a:ext cx="15817311" cy="1107996"/>
            </a:xfrm>
            <a:prstGeom prst="rect">
              <a:avLst/>
            </a:prstGeom>
            <a:noFill/>
          </p:spPr>
          <p:txBody>
            <a:bodyPr wrap="square" lIns="91440" tIns="45720" rIns="91440" bIns="45720" rtlCol="0" anchor="t">
              <a:spAutoFit/>
            </a:bodyPr>
            <a:lstStyle/>
            <a:p>
              <a:r>
                <a:rPr lang="zh-TW" sz="6600">
                  <a:ea typeface="+mn-lt"/>
                  <a:cs typeface="+mn-lt"/>
                </a:rPr>
                <a:t>階段三：外</a:t>
              </a:r>
              <a:r>
                <a:rPr lang="zh-TW" altLang="en-US" sz="6600">
                  <a:ea typeface="+mn-lt"/>
                  <a:cs typeface="+mn-lt"/>
                </a:rPr>
                <a:t>送</a:t>
              </a:r>
              <a:r>
                <a:rPr lang="zh-TW" sz="6600">
                  <a:ea typeface="+mn-lt"/>
                  <a:cs typeface="+mn-lt"/>
                </a:rPr>
                <a:t>節流創新</a:t>
              </a:r>
              <a:endParaRPr lang="zh-TW">
                <a:ea typeface="+mn-lt"/>
                <a:cs typeface="+mn-lt"/>
              </a:endParaRPr>
            </a:p>
          </p:txBody>
        </p:sp>
      </p:grpSp>
      <p:sp>
        <p:nvSpPr>
          <p:cNvPr id="23" name="AutoShape 4">
            <a:extLst>
              <a:ext uri="{FF2B5EF4-FFF2-40B4-BE49-F238E27FC236}">
                <a16:creationId xmlns:a16="http://schemas.microsoft.com/office/drawing/2014/main" id="{9FC0627B-96B9-DEBB-0E5A-B6FAC988333D}"/>
              </a:ext>
            </a:extLst>
          </p:cNvPr>
          <p:cNvSpPr/>
          <p:nvPr/>
        </p:nvSpPr>
        <p:spPr>
          <a:xfrm>
            <a:off x="1156531" y="1662848"/>
            <a:ext cx="9153040" cy="0"/>
          </a:xfrm>
          <a:prstGeom prst="line">
            <a:avLst/>
          </a:prstGeom>
          <a:ln w="38100" cap="flat">
            <a:solidFill>
              <a:srgbClr val="967D55"/>
            </a:solidFill>
            <a:prstDash val="solid"/>
            <a:headEnd type="none" w="sm" len="sm"/>
            <a:tailEnd type="none" w="sm" len="sm"/>
          </a:ln>
        </p:spPr>
        <p:txBody>
          <a:bodyPr/>
          <a:lstStyle/>
          <a:p>
            <a:endParaRPr lang="zh-TW" altLang="en-US" dirty="0"/>
          </a:p>
        </p:txBody>
      </p:sp>
      <p:sp>
        <p:nvSpPr>
          <p:cNvPr id="5" name="文字方塊 4">
            <a:extLst>
              <a:ext uri="{FF2B5EF4-FFF2-40B4-BE49-F238E27FC236}">
                <a16:creationId xmlns:a16="http://schemas.microsoft.com/office/drawing/2014/main" id="{2F870298-4377-FA90-601F-9971565DFBAE}"/>
              </a:ext>
            </a:extLst>
          </p:cNvPr>
          <p:cNvSpPr txBox="1"/>
          <p:nvPr/>
        </p:nvSpPr>
        <p:spPr>
          <a:xfrm>
            <a:off x="1148592" y="2348695"/>
            <a:ext cx="15982129" cy="825932"/>
          </a:xfrm>
          <a:prstGeom prst="rect">
            <a:avLst/>
          </a:prstGeom>
          <a:solidFill>
            <a:schemeClr val="accent6">
              <a:lumMod val="20000"/>
              <a:lumOff val="80000"/>
            </a:schemeClr>
          </a:solidFill>
        </p:spPr>
        <p:txBody>
          <a:bodyPr wrap="square" lIns="91440" tIns="45720" rIns="91440" bIns="45720" rtlCol="0" anchor="t">
            <a:spAutoFit/>
          </a:bodyPr>
          <a:lstStyle/>
          <a:p>
            <a:pPr marL="571500" indent="-571500" algn="just">
              <a:lnSpc>
                <a:spcPct val="150000"/>
              </a:lnSpc>
              <a:buFont typeface="Arial"/>
              <a:buChar char="•"/>
            </a:pPr>
            <a:r>
              <a:rPr lang="zh-TW" altLang="zh-TW" sz="3600" b="1" kern="100">
                <a:latin typeface="新細明體"/>
                <a:ea typeface="新細明體"/>
                <a:cs typeface="Times New Roman"/>
              </a:rPr>
              <a:t>核心</a:t>
            </a:r>
            <a:r>
              <a:rPr lang="zh-TW" altLang="zh-TW" sz="3600" kern="100">
                <a:latin typeface="新細明體"/>
                <a:ea typeface="新細明體"/>
                <a:cs typeface="Times New Roman"/>
              </a:rPr>
              <a:t> －</a:t>
            </a:r>
            <a:r>
              <a:rPr lang="zh-TW" altLang="zh-TW" sz="3600" kern="100">
                <a:solidFill>
                  <a:srgbClr val="000000"/>
                </a:solidFill>
                <a:latin typeface="新細明體"/>
                <a:ea typeface="新細明體"/>
                <a:cs typeface="Times New Roman"/>
              </a:rPr>
              <a:t> </a:t>
            </a:r>
            <a:r>
              <a:rPr lang="zh-TW" sz="3600" kern="100">
                <a:solidFill>
                  <a:srgbClr val="000000"/>
                </a:solidFill>
                <a:latin typeface="PMingLiU"/>
                <a:ea typeface="PMingLiU"/>
                <a:cs typeface="Times New Roman"/>
              </a:rPr>
              <a:t>御宅族外出不易的</a:t>
            </a:r>
            <a:r>
              <a:rPr lang="zh-TW" sz="3600" b="1" kern="100">
                <a:solidFill>
                  <a:srgbClr val="FF0000"/>
                </a:solidFill>
                <a:latin typeface="PMingLiU"/>
                <a:ea typeface="PMingLiU"/>
                <a:cs typeface="Times New Roman"/>
              </a:rPr>
              <a:t>採購痛點 </a:t>
            </a:r>
            <a:r>
              <a:rPr lang="zh-TW" sz="3600" b="1" kern="100">
                <a:latin typeface="PMingLiU"/>
                <a:ea typeface="PMingLiU"/>
                <a:cs typeface="Times New Roman"/>
              </a:rPr>
              <a:t>→</a:t>
            </a:r>
            <a:r>
              <a:rPr lang="zh-TW" sz="3600" b="1" kern="100">
                <a:solidFill>
                  <a:srgbClr val="FF0000"/>
                </a:solidFill>
                <a:latin typeface="PMingLiU"/>
                <a:ea typeface="PMingLiU"/>
                <a:cs typeface="Times New Roman"/>
              </a:rPr>
              <a:t> </a:t>
            </a:r>
            <a:r>
              <a:rPr lang="zh-TW" altLang="zh-TW" sz="3600" b="1" kern="100">
                <a:solidFill>
                  <a:srgbClr val="FF0000"/>
                </a:solidFill>
                <a:latin typeface="新細明體"/>
                <a:ea typeface="新細明體"/>
                <a:cs typeface="Times New Roman"/>
              </a:rPr>
              <a:t>「外送節流」</a:t>
            </a:r>
            <a:endParaRPr lang="zh-TW" sz="3600" b="1" kern="100">
              <a:solidFill>
                <a:srgbClr val="FF0000"/>
              </a:solidFill>
              <a:latin typeface="PMingLiU"/>
              <a:ea typeface="PMingLiU"/>
              <a:cs typeface="Calibri"/>
            </a:endParaRPr>
          </a:p>
        </p:txBody>
      </p:sp>
      <p:sp>
        <p:nvSpPr>
          <p:cNvPr id="2" name="文字方塊 1">
            <a:extLst>
              <a:ext uri="{FF2B5EF4-FFF2-40B4-BE49-F238E27FC236}">
                <a16:creationId xmlns:a16="http://schemas.microsoft.com/office/drawing/2014/main" id="{28F8B3E0-5E8C-D174-A632-61538CAD8DE0}"/>
              </a:ext>
            </a:extLst>
          </p:cNvPr>
          <p:cNvSpPr txBox="1"/>
          <p:nvPr/>
        </p:nvSpPr>
        <p:spPr>
          <a:xfrm>
            <a:off x="10290874" y="1020951"/>
            <a:ext cx="743143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sz="3600">
                <a:ea typeface="+mn-lt"/>
                <a:cs typeface="+mn-lt"/>
              </a:rPr>
              <a:t>20</a:t>
            </a:r>
            <a:r>
              <a:rPr lang="en-US" altLang="zh-TW" sz="3600">
                <a:ea typeface="+mn-lt"/>
                <a:cs typeface="+mn-lt"/>
              </a:rPr>
              <a:t>2</a:t>
            </a:r>
            <a:r>
              <a:rPr lang="zh-TW" sz="3600">
                <a:ea typeface="+mn-lt"/>
                <a:cs typeface="+mn-lt"/>
              </a:rPr>
              <a:t>1年</a:t>
            </a:r>
            <a:r>
              <a:rPr lang="en-US" altLang="zh-TW" sz="3600">
                <a:ea typeface="+mn-lt"/>
                <a:cs typeface="+mn-lt"/>
              </a:rPr>
              <a:t>1</a:t>
            </a:r>
            <a:r>
              <a:rPr lang="zh-TW" sz="3600">
                <a:ea typeface="+mn-lt"/>
                <a:cs typeface="+mn-lt"/>
              </a:rPr>
              <a:t>月迄今</a:t>
            </a:r>
            <a:endParaRPr lang="zh-TW">
              <a:ea typeface="+mn-lt"/>
              <a:cs typeface="+mn-lt"/>
            </a:endParaRPr>
          </a:p>
        </p:txBody>
      </p:sp>
      <p:sp>
        <p:nvSpPr>
          <p:cNvPr id="8" name="文字方塊 7">
            <a:extLst>
              <a:ext uri="{FF2B5EF4-FFF2-40B4-BE49-F238E27FC236}">
                <a16:creationId xmlns:a16="http://schemas.microsoft.com/office/drawing/2014/main" id="{D2AC54AC-73D8-B781-9651-C49430430BFE}"/>
              </a:ext>
            </a:extLst>
          </p:cNvPr>
          <p:cNvSpPr txBox="1"/>
          <p:nvPr/>
        </p:nvSpPr>
        <p:spPr>
          <a:xfrm>
            <a:off x="1148592" y="3607933"/>
            <a:ext cx="7651791" cy="834074"/>
          </a:xfrm>
          <a:prstGeom prst="rect">
            <a:avLst/>
          </a:prstGeom>
          <a:solidFill>
            <a:schemeClr val="accent6">
              <a:lumMod val="20000"/>
              <a:lumOff val="80000"/>
            </a:schemeClr>
          </a:solidFill>
        </p:spPr>
        <p:txBody>
          <a:bodyPr wrap="square" lIns="91440" tIns="45720" rIns="91440" bIns="45720" rtlCol="0" anchor="t">
            <a:spAutoFit/>
          </a:bodyPr>
          <a:lstStyle/>
          <a:p>
            <a:pPr marL="571500" indent="-571500" algn="just">
              <a:lnSpc>
                <a:spcPct val="150000"/>
              </a:lnSpc>
              <a:buFont typeface="Arial"/>
              <a:buChar char="•"/>
            </a:pPr>
            <a:r>
              <a:rPr lang="zh-TW" altLang="zh-TW" sz="3600" b="1" kern="100">
                <a:latin typeface="新細明體"/>
                <a:ea typeface="新細明體"/>
                <a:cs typeface="Times New Roman"/>
              </a:rPr>
              <a:t>場域：</a:t>
            </a:r>
            <a:r>
              <a:rPr lang="zh-TW" altLang="zh-TW" sz="3600" kern="100">
                <a:latin typeface="新細明體"/>
                <a:ea typeface="新細明體"/>
                <a:cs typeface="Times New Roman"/>
              </a:rPr>
              <a:t>串</a:t>
            </a:r>
            <a:r>
              <a:rPr lang="zh-TW" altLang="en-US" sz="3600" kern="100">
                <a:latin typeface="PMingLiU"/>
                <a:ea typeface="PMingLiU"/>
                <a:cs typeface="+mn-lt"/>
              </a:rPr>
              <a:t>店 → 串門</a:t>
            </a:r>
            <a:r>
              <a:rPr lang="zh-TW" sz="3600" kern="100">
                <a:ea typeface="+mn-lt"/>
                <a:cs typeface="+mn-lt"/>
              </a:rPr>
              <a:t>「店到府」</a:t>
            </a:r>
            <a:endParaRPr lang="zh-TW" sz="3600" kern="100">
              <a:latin typeface="Calibri"/>
              <a:ea typeface="新細明體"/>
              <a:cs typeface="Calibri"/>
            </a:endParaRPr>
          </a:p>
        </p:txBody>
      </p:sp>
      <p:sp>
        <p:nvSpPr>
          <p:cNvPr id="9" name="文字方塊 8">
            <a:extLst>
              <a:ext uri="{FF2B5EF4-FFF2-40B4-BE49-F238E27FC236}">
                <a16:creationId xmlns:a16="http://schemas.microsoft.com/office/drawing/2014/main" id="{9AD420CC-F092-9FED-9D99-F17E24116C9D}"/>
              </a:ext>
            </a:extLst>
          </p:cNvPr>
          <p:cNvSpPr txBox="1"/>
          <p:nvPr/>
        </p:nvSpPr>
        <p:spPr>
          <a:xfrm>
            <a:off x="9478931" y="3607933"/>
            <a:ext cx="7651791" cy="834972"/>
          </a:xfrm>
          <a:prstGeom prst="rect">
            <a:avLst/>
          </a:prstGeom>
          <a:solidFill>
            <a:schemeClr val="accent6">
              <a:lumMod val="20000"/>
              <a:lumOff val="80000"/>
            </a:schemeClr>
          </a:solidFill>
        </p:spPr>
        <p:txBody>
          <a:bodyPr wrap="square" lIns="91440" tIns="45720" rIns="91440" bIns="45720" rtlCol="0" anchor="t">
            <a:spAutoFit/>
          </a:bodyPr>
          <a:lstStyle/>
          <a:p>
            <a:pPr marL="571500" indent="-571500" algn="just">
              <a:lnSpc>
                <a:spcPct val="150000"/>
              </a:lnSpc>
              <a:buFont typeface="Arial"/>
              <a:buChar char="•"/>
            </a:pPr>
            <a:r>
              <a:rPr lang="zh-TW" altLang="zh-TW" sz="3600" b="1" kern="100">
                <a:latin typeface="新細明體"/>
                <a:ea typeface="新細明體"/>
                <a:cs typeface="Times New Roman"/>
              </a:rPr>
              <a:t>時間：</a:t>
            </a:r>
            <a:r>
              <a:rPr lang="zh-TW" altLang="zh-TW" sz="3600" kern="100">
                <a:latin typeface="新細明體"/>
                <a:ea typeface="新細明體"/>
                <a:cs typeface="Times New Roman"/>
              </a:rPr>
              <a:t>定時採購提醒、訂閱制</a:t>
            </a:r>
            <a:endParaRPr lang="zh-TW"/>
          </a:p>
        </p:txBody>
      </p:sp>
      <p:sp>
        <p:nvSpPr>
          <p:cNvPr id="12" name="文字方塊 11">
            <a:extLst>
              <a:ext uri="{FF2B5EF4-FFF2-40B4-BE49-F238E27FC236}">
                <a16:creationId xmlns:a16="http://schemas.microsoft.com/office/drawing/2014/main" id="{6506DD04-B14D-D3EB-6175-28D66BEA2833}"/>
              </a:ext>
            </a:extLst>
          </p:cNvPr>
          <p:cNvSpPr txBox="1"/>
          <p:nvPr/>
        </p:nvSpPr>
        <p:spPr>
          <a:xfrm>
            <a:off x="9478931" y="4925288"/>
            <a:ext cx="7651791" cy="4980915"/>
          </a:xfrm>
          <a:prstGeom prst="rect">
            <a:avLst/>
          </a:prstGeom>
          <a:solidFill>
            <a:schemeClr val="accent6">
              <a:lumMod val="20000"/>
              <a:lumOff val="80000"/>
            </a:schemeClr>
          </a:solidFill>
        </p:spPr>
        <p:txBody>
          <a:bodyPr wrap="square" lIns="91440" tIns="45720" rIns="91440" bIns="45720" rtlCol="0" anchor="t">
            <a:spAutoFit/>
          </a:bodyPr>
          <a:lstStyle/>
          <a:p>
            <a:pPr marL="571500" indent="-571500" algn="just">
              <a:lnSpc>
                <a:spcPct val="150000"/>
              </a:lnSpc>
              <a:buFont typeface="Arial"/>
              <a:buChar char="•"/>
            </a:pPr>
            <a:r>
              <a:rPr lang="zh-TW" altLang="zh-TW" sz="3600" b="1" kern="100">
                <a:latin typeface="新細明體"/>
                <a:ea typeface="新細明體"/>
                <a:cs typeface="Times New Roman"/>
              </a:rPr>
              <a:t>關係：</a:t>
            </a:r>
            <a:endParaRPr lang="zh-TW">
              <a:latin typeface="Calibri"/>
              <a:ea typeface="新細明體" panose="02020500000000000000" pitchFamily="18" charset="-120"/>
              <a:cs typeface="Calibri"/>
            </a:endParaRPr>
          </a:p>
          <a:p>
            <a:pPr marL="1028700" lvl="1" indent="-571500" algn="just">
              <a:lnSpc>
                <a:spcPct val="150000"/>
              </a:lnSpc>
              <a:buFont typeface="Courier New"/>
              <a:buChar char="o"/>
            </a:pPr>
            <a:r>
              <a:rPr lang="zh-TW" altLang="zh-TW" sz="3600" kern="100">
                <a:latin typeface="新細明體"/>
                <a:ea typeface="新細明體"/>
                <a:cs typeface="Times New Roman"/>
              </a:rPr>
              <a:t>化被動為主動</a:t>
            </a:r>
            <a:endParaRPr lang="zh-TW" altLang="zh-TW" sz="3600" kern="100" dirty="0">
              <a:latin typeface="新細明體"/>
              <a:ea typeface="新細明體"/>
              <a:cs typeface="Times New Roman"/>
            </a:endParaRPr>
          </a:p>
          <a:p>
            <a:pPr marL="1028700" lvl="1" indent="-571500" algn="just">
              <a:lnSpc>
                <a:spcPct val="150000"/>
              </a:lnSpc>
              <a:buFont typeface="Courier New"/>
              <a:buChar char="o"/>
            </a:pPr>
            <a:r>
              <a:rPr lang="zh-TW" altLang="zh-TW" sz="3600" kern="100">
                <a:latin typeface="新細明體"/>
                <a:ea typeface="新細明體"/>
                <a:cs typeface="Times New Roman"/>
              </a:rPr>
              <a:t>御宅族客制化服務（外送）</a:t>
            </a:r>
            <a:endParaRPr lang="zh-TW" altLang="zh-TW" sz="3600" kern="100" dirty="0">
              <a:latin typeface="新細明體"/>
              <a:ea typeface="新細明體"/>
              <a:cs typeface="Times New Roman"/>
            </a:endParaRPr>
          </a:p>
          <a:p>
            <a:pPr marL="1028700" lvl="1" indent="-571500" algn="just">
              <a:lnSpc>
                <a:spcPct val="150000"/>
              </a:lnSpc>
              <a:buFont typeface="Courier New"/>
              <a:buChar char="o"/>
            </a:pPr>
            <a:r>
              <a:rPr lang="zh-TW" altLang="zh-TW" sz="3600" kern="100">
                <a:latin typeface="新細明體"/>
                <a:ea typeface="新細明體"/>
                <a:cs typeface="Times New Roman"/>
              </a:rPr>
              <a:t>弱勢族群的「弱勢美學」</a:t>
            </a:r>
            <a:endParaRPr lang="zh-TW" altLang="zh-TW" sz="3600" kern="100" dirty="0">
              <a:latin typeface="新細明體"/>
              <a:ea typeface="新細明體"/>
              <a:cs typeface="Times New Roman"/>
            </a:endParaRPr>
          </a:p>
          <a:p>
            <a:pPr lvl="2" algn="just">
              <a:lnSpc>
                <a:spcPct val="150000"/>
              </a:lnSpc>
            </a:pPr>
            <a:r>
              <a:rPr lang="zh-TW" altLang="zh-TW" sz="3600" kern="100">
                <a:latin typeface="新細明體"/>
                <a:ea typeface="新細明體"/>
                <a:cs typeface="Times New Roman"/>
              </a:rPr>
              <a:t>－ 兒童社福、小農契作</a:t>
            </a:r>
            <a:endParaRPr lang="zh-TW" altLang="zh-TW" sz="3600" kern="100" dirty="0">
              <a:latin typeface="新細明體"/>
              <a:ea typeface="新細明體"/>
              <a:cs typeface="Times New Roman"/>
            </a:endParaRPr>
          </a:p>
          <a:p>
            <a:pPr marL="1028700" lvl="1" indent="-571500" algn="just">
              <a:lnSpc>
                <a:spcPct val="150000"/>
              </a:lnSpc>
              <a:buFont typeface="Courier New"/>
              <a:buChar char="o"/>
            </a:pPr>
            <a:endParaRPr lang="zh-TW" altLang="zh-TW" sz="3600" kern="100" dirty="0">
              <a:latin typeface="新細明體"/>
              <a:ea typeface="新細明體"/>
              <a:cs typeface="Times New Roman"/>
            </a:endParaRPr>
          </a:p>
        </p:txBody>
      </p:sp>
      <p:sp>
        <p:nvSpPr>
          <p:cNvPr id="13" name="文字方塊 12">
            <a:extLst>
              <a:ext uri="{FF2B5EF4-FFF2-40B4-BE49-F238E27FC236}">
                <a16:creationId xmlns:a16="http://schemas.microsoft.com/office/drawing/2014/main" id="{B1F20D31-30C3-5C89-E50E-B5310699C209}"/>
              </a:ext>
            </a:extLst>
          </p:cNvPr>
          <p:cNvSpPr txBox="1"/>
          <p:nvPr/>
        </p:nvSpPr>
        <p:spPr>
          <a:xfrm>
            <a:off x="1148592" y="4925288"/>
            <a:ext cx="7651791" cy="4149919"/>
          </a:xfrm>
          <a:prstGeom prst="rect">
            <a:avLst/>
          </a:prstGeom>
          <a:solidFill>
            <a:schemeClr val="accent6">
              <a:lumMod val="20000"/>
              <a:lumOff val="80000"/>
            </a:schemeClr>
          </a:solidFill>
        </p:spPr>
        <p:txBody>
          <a:bodyPr wrap="square" lIns="91440" tIns="45720" rIns="91440" bIns="45720" rtlCol="0" anchor="t">
            <a:spAutoFit/>
          </a:bodyPr>
          <a:lstStyle/>
          <a:p>
            <a:pPr marL="571500" indent="-571500" algn="just">
              <a:lnSpc>
                <a:spcPct val="150000"/>
              </a:lnSpc>
              <a:buFont typeface="Arial"/>
              <a:buChar char="•"/>
            </a:pPr>
            <a:r>
              <a:rPr lang="zh-TW" altLang="zh-TW" sz="3600" b="1" kern="100">
                <a:latin typeface="新細明體"/>
                <a:ea typeface="新細明體"/>
                <a:cs typeface="Times New Roman"/>
              </a:rPr>
              <a:t>經濟：</a:t>
            </a:r>
          </a:p>
          <a:p>
            <a:pPr marL="1028700" lvl="1" indent="-571500" algn="just">
              <a:lnSpc>
                <a:spcPct val="150000"/>
              </a:lnSpc>
              <a:buFont typeface="Courier New"/>
              <a:buChar char="o"/>
            </a:pPr>
            <a:r>
              <a:rPr lang="zh-TW" sz="3600" kern="100">
                <a:latin typeface="PMingLiU"/>
                <a:ea typeface="PMingLiU"/>
                <a:cs typeface="Times New Roman"/>
              </a:rPr>
              <a:t>走不開、不想走、走不動 族群</a:t>
            </a:r>
            <a:endParaRPr lang="zh-TW" altLang="zh-TW" sz="3600" kern="100" dirty="0">
              <a:latin typeface="新細明體"/>
              <a:ea typeface="新細明體"/>
              <a:cs typeface="Times New Roman"/>
            </a:endParaRPr>
          </a:p>
          <a:p>
            <a:pPr marL="1028700" lvl="1" indent="-571500" algn="just">
              <a:lnSpc>
                <a:spcPct val="150000"/>
              </a:lnSpc>
              <a:buFont typeface="Courier New"/>
              <a:buChar char="o"/>
            </a:pPr>
            <a:r>
              <a:rPr lang="zh-TW" altLang="zh-TW" sz="3600" kern="100">
                <a:latin typeface="新細明體"/>
                <a:ea typeface="新細明體"/>
                <a:cs typeface="Times New Roman"/>
              </a:rPr>
              <a:t>PX GO！799 箱購省運費服務</a:t>
            </a:r>
          </a:p>
          <a:p>
            <a:pPr marL="1028700" lvl="1" indent="-571500" algn="just">
              <a:lnSpc>
                <a:spcPct val="150000"/>
              </a:lnSpc>
              <a:buFont typeface="Courier New"/>
              <a:buChar char="o"/>
            </a:pPr>
            <a:r>
              <a:rPr lang="zh-TW" altLang="zh-TW" sz="3600" kern="100">
                <a:latin typeface="新細明體"/>
                <a:ea typeface="新細明體"/>
                <a:cs typeface="Times New Roman"/>
              </a:rPr>
              <a:t>和 UberEat 推出小時達 (1小時)</a:t>
            </a:r>
            <a:endParaRPr lang="zh-TW" altLang="zh-TW" sz="3600" kern="100" dirty="0">
              <a:latin typeface="新細明體"/>
              <a:ea typeface="新細明體"/>
              <a:cs typeface="Times New Roman"/>
            </a:endParaRPr>
          </a:p>
          <a:p>
            <a:pPr marL="1028700" lvl="1" indent="-571500" algn="just">
              <a:lnSpc>
                <a:spcPct val="150000"/>
              </a:lnSpc>
              <a:buFont typeface="Courier New"/>
              <a:buChar char="o"/>
            </a:pPr>
            <a:r>
              <a:rPr lang="zh-TW" altLang="zh-TW" sz="3600" kern="100">
                <a:latin typeface="新細明體"/>
                <a:ea typeface="新細明體"/>
                <a:cs typeface="Times New Roman"/>
              </a:rPr>
              <a:t>399 輕量級免運</a:t>
            </a:r>
          </a:p>
        </p:txBody>
      </p:sp>
    </p:spTree>
    <p:extLst>
      <p:ext uri="{BB962C8B-B14F-4D97-AF65-F5344CB8AC3E}">
        <p14:creationId xmlns:p14="http://schemas.microsoft.com/office/powerpoint/2010/main" val="19900581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sp>
        <p:nvSpPr>
          <p:cNvPr id="14" name="淚滴形 13">
            <a:extLst>
              <a:ext uri="{FF2B5EF4-FFF2-40B4-BE49-F238E27FC236}">
                <a16:creationId xmlns:a16="http://schemas.microsoft.com/office/drawing/2014/main" id="{249BA32B-647F-F301-692F-E9E6E452F946}"/>
              </a:ext>
            </a:extLst>
          </p:cNvPr>
          <p:cNvSpPr/>
          <p:nvPr/>
        </p:nvSpPr>
        <p:spPr>
          <a:xfrm>
            <a:off x="16230600" y="0"/>
            <a:ext cx="2114550" cy="1485900"/>
          </a:xfrm>
          <a:prstGeom prst="teardrop">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BC8A2322-BD4E-269B-8A04-F72C5AA0CA66}"/>
              </a:ext>
            </a:extLst>
          </p:cNvPr>
          <p:cNvSpPr/>
          <p:nvPr/>
        </p:nvSpPr>
        <p:spPr>
          <a:xfrm>
            <a:off x="18118669" y="1277751"/>
            <a:ext cx="169332" cy="900925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0" name="群組 19">
            <a:extLst>
              <a:ext uri="{FF2B5EF4-FFF2-40B4-BE49-F238E27FC236}">
                <a16:creationId xmlns:a16="http://schemas.microsoft.com/office/drawing/2014/main" id="{3BF07D29-40A1-0C1E-4865-2BE7EBB7F59C}"/>
              </a:ext>
            </a:extLst>
          </p:cNvPr>
          <p:cNvGrpSpPr/>
          <p:nvPr/>
        </p:nvGrpSpPr>
        <p:grpSpPr>
          <a:xfrm>
            <a:off x="458852" y="406193"/>
            <a:ext cx="16691959" cy="1107996"/>
            <a:chOff x="457200" y="432759"/>
            <a:chExt cx="16691959" cy="1107996"/>
          </a:xfrm>
        </p:grpSpPr>
        <p:sp>
          <p:nvSpPr>
            <p:cNvPr id="21" name="橢圓 20">
              <a:extLst>
                <a:ext uri="{FF2B5EF4-FFF2-40B4-BE49-F238E27FC236}">
                  <a16:creationId xmlns:a16="http://schemas.microsoft.com/office/drawing/2014/main" id="{F5A23250-33E0-A425-8351-CEE1059597A2}"/>
                </a:ext>
              </a:extLst>
            </p:cNvPr>
            <p:cNvSpPr/>
            <p:nvPr/>
          </p:nvSpPr>
          <p:spPr>
            <a:xfrm>
              <a:off x="457200" y="820431"/>
              <a:ext cx="533400" cy="527742"/>
            </a:xfrm>
            <a:prstGeom prst="ellipse">
              <a:avLst/>
            </a:prstGeom>
            <a:solidFill>
              <a:srgbClr val="FCBA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文字方塊 21">
              <a:extLst>
                <a:ext uri="{FF2B5EF4-FFF2-40B4-BE49-F238E27FC236}">
                  <a16:creationId xmlns:a16="http://schemas.microsoft.com/office/drawing/2014/main" id="{6F19E437-D1A4-0F19-72BC-BBAB730BDB3D}"/>
                </a:ext>
              </a:extLst>
            </p:cNvPr>
            <p:cNvSpPr txBox="1"/>
            <p:nvPr/>
          </p:nvSpPr>
          <p:spPr>
            <a:xfrm>
              <a:off x="1331848" y="432759"/>
              <a:ext cx="15817311" cy="1107996"/>
            </a:xfrm>
            <a:prstGeom prst="rect">
              <a:avLst/>
            </a:prstGeom>
            <a:noFill/>
          </p:spPr>
          <p:txBody>
            <a:bodyPr wrap="square" lIns="91440" tIns="45720" rIns="91440" bIns="45720" rtlCol="0" anchor="t">
              <a:spAutoFit/>
            </a:bodyPr>
            <a:lstStyle/>
            <a:p>
              <a:r>
                <a:rPr lang="zh-TW" sz="6600">
                  <a:ea typeface="+mn-lt"/>
                  <a:cs typeface="+mn-lt"/>
                </a:rPr>
                <a:t>階段</a:t>
              </a:r>
              <a:r>
                <a:rPr lang="zh-TW" altLang="en-US" sz="6600">
                  <a:ea typeface="+mn-lt"/>
                  <a:cs typeface="+mn-lt"/>
                </a:rPr>
                <a:t>四</a:t>
              </a:r>
              <a:r>
                <a:rPr lang="zh-TW" sz="6600">
                  <a:ea typeface="+mn-lt"/>
                  <a:cs typeface="+mn-lt"/>
                </a:rPr>
                <a:t>：</a:t>
              </a:r>
              <a:r>
                <a:rPr lang="zh-TW" altLang="en-US" sz="6600">
                  <a:ea typeface="+mn-lt"/>
                  <a:cs typeface="+mn-lt"/>
                </a:rPr>
                <a:t>中</a:t>
              </a:r>
              <a:r>
                <a:rPr lang="zh-TW" sz="6600">
                  <a:ea typeface="+mn-lt"/>
                  <a:cs typeface="+mn-lt"/>
                </a:rPr>
                <a:t>介節流創新</a:t>
              </a:r>
              <a:endParaRPr lang="zh-TW">
                <a:ea typeface="+mn-lt"/>
                <a:cs typeface="+mn-lt"/>
              </a:endParaRPr>
            </a:p>
          </p:txBody>
        </p:sp>
      </p:grpSp>
      <p:sp>
        <p:nvSpPr>
          <p:cNvPr id="23" name="AutoShape 4">
            <a:extLst>
              <a:ext uri="{FF2B5EF4-FFF2-40B4-BE49-F238E27FC236}">
                <a16:creationId xmlns:a16="http://schemas.microsoft.com/office/drawing/2014/main" id="{9FC0627B-96B9-DEBB-0E5A-B6FAC988333D}"/>
              </a:ext>
            </a:extLst>
          </p:cNvPr>
          <p:cNvSpPr/>
          <p:nvPr/>
        </p:nvSpPr>
        <p:spPr>
          <a:xfrm>
            <a:off x="1156531" y="1662848"/>
            <a:ext cx="9153040" cy="0"/>
          </a:xfrm>
          <a:prstGeom prst="line">
            <a:avLst/>
          </a:prstGeom>
          <a:ln w="38100" cap="flat">
            <a:solidFill>
              <a:srgbClr val="967D55"/>
            </a:solidFill>
            <a:prstDash val="solid"/>
            <a:headEnd type="none" w="sm" len="sm"/>
            <a:tailEnd type="none" w="sm" len="sm"/>
          </a:ln>
        </p:spPr>
        <p:txBody>
          <a:bodyPr/>
          <a:lstStyle/>
          <a:p>
            <a:endParaRPr lang="zh-TW" altLang="en-US" dirty="0"/>
          </a:p>
        </p:txBody>
      </p:sp>
      <p:sp>
        <p:nvSpPr>
          <p:cNvPr id="5" name="文字方塊 4">
            <a:extLst>
              <a:ext uri="{FF2B5EF4-FFF2-40B4-BE49-F238E27FC236}">
                <a16:creationId xmlns:a16="http://schemas.microsoft.com/office/drawing/2014/main" id="{2F870298-4377-FA90-601F-9971565DFBAE}"/>
              </a:ext>
            </a:extLst>
          </p:cNvPr>
          <p:cNvSpPr txBox="1"/>
          <p:nvPr/>
        </p:nvSpPr>
        <p:spPr>
          <a:xfrm>
            <a:off x="1148592" y="2348695"/>
            <a:ext cx="15982129" cy="834074"/>
          </a:xfrm>
          <a:prstGeom prst="rect">
            <a:avLst/>
          </a:prstGeom>
          <a:solidFill>
            <a:schemeClr val="accent6">
              <a:lumMod val="20000"/>
              <a:lumOff val="80000"/>
            </a:schemeClr>
          </a:solidFill>
        </p:spPr>
        <p:txBody>
          <a:bodyPr wrap="square" lIns="91440" tIns="45720" rIns="91440" bIns="45720" rtlCol="0" anchor="t">
            <a:spAutoFit/>
          </a:bodyPr>
          <a:lstStyle/>
          <a:p>
            <a:pPr marL="571500" indent="-571500" algn="just">
              <a:lnSpc>
                <a:spcPct val="150000"/>
              </a:lnSpc>
              <a:buFont typeface="Arial"/>
              <a:buChar char="•"/>
            </a:pPr>
            <a:r>
              <a:rPr lang="zh-TW" altLang="zh-TW" sz="3600" b="1" kern="100">
                <a:latin typeface="新細明體"/>
                <a:ea typeface="新細明體"/>
                <a:cs typeface="Times New Roman"/>
              </a:rPr>
              <a:t>核心</a:t>
            </a:r>
            <a:r>
              <a:rPr lang="zh-TW" altLang="zh-TW" sz="3600" kern="100">
                <a:latin typeface="新細明體"/>
                <a:ea typeface="新細明體"/>
                <a:cs typeface="Times New Roman"/>
              </a:rPr>
              <a:t> －</a:t>
            </a:r>
            <a:r>
              <a:rPr lang="zh-TW" altLang="zh-TW" sz="3600" kern="100">
                <a:solidFill>
                  <a:srgbClr val="000000"/>
                </a:solidFill>
                <a:latin typeface="新細明體"/>
                <a:ea typeface="新細明體"/>
                <a:cs typeface="Times New Roman"/>
              </a:rPr>
              <a:t> </a:t>
            </a:r>
            <a:r>
              <a:rPr lang="zh-TW" altLang="en-US" sz="3600" kern="100">
                <a:solidFill>
                  <a:srgbClr val="000000"/>
                </a:solidFill>
                <a:ea typeface="+mn-lt"/>
                <a:cs typeface="+mn-lt"/>
              </a:rPr>
              <a:t>：婆媽</a:t>
            </a:r>
            <a:r>
              <a:rPr lang="zh-TW" sz="3600" kern="100">
                <a:solidFill>
                  <a:srgbClr val="000000"/>
                </a:solidFill>
                <a:ea typeface="+mn-lt"/>
                <a:cs typeface="+mn-lt"/>
              </a:rPr>
              <a:t>族群</a:t>
            </a:r>
            <a:r>
              <a:rPr lang="zh-TW" altLang="en-US" sz="3600" b="1" kern="100">
                <a:solidFill>
                  <a:srgbClr val="FF0000"/>
                </a:solidFill>
                <a:ea typeface="+mn-lt"/>
                <a:cs typeface="+mn-lt"/>
              </a:rPr>
              <a:t>家事</a:t>
            </a:r>
            <a:r>
              <a:rPr lang="zh-TW" sz="3600" b="1" kern="100">
                <a:solidFill>
                  <a:srgbClr val="FF0000"/>
                </a:solidFill>
                <a:ea typeface="+mn-lt"/>
                <a:cs typeface="+mn-lt"/>
              </a:rPr>
              <a:t>痛點</a:t>
            </a:r>
            <a:r>
              <a:rPr lang="zh-TW" altLang="en-US" sz="3600" b="1" kern="100">
                <a:solidFill>
                  <a:srgbClr val="FF0000"/>
                </a:solidFill>
                <a:latin typeface="PMingLiU"/>
                <a:ea typeface="PMingLiU"/>
                <a:cs typeface="Times New Roman"/>
              </a:rPr>
              <a:t>  </a:t>
            </a:r>
            <a:r>
              <a:rPr lang="zh-TW" sz="3600" b="1" kern="100">
                <a:latin typeface="PMingLiU"/>
                <a:ea typeface="PMingLiU"/>
                <a:cs typeface="Times New Roman"/>
              </a:rPr>
              <a:t>→</a:t>
            </a:r>
            <a:r>
              <a:rPr lang="zh-TW" sz="3600" b="1" kern="100">
                <a:solidFill>
                  <a:srgbClr val="FF0000"/>
                </a:solidFill>
                <a:latin typeface="PMingLiU"/>
                <a:ea typeface="PMingLiU"/>
                <a:cs typeface="Times New Roman"/>
              </a:rPr>
              <a:t> </a:t>
            </a:r>
            <a:r>
              <a:rPr lang="zh-TW" altLang="zh-TW" sz="3600" b="1" kern="100">
                <a:solidFill>
                  <a:srgbClr val="FF0000"/>
                </a:solidFill>
                <a:latin typeface="新細明體"/>
                <a:ea typeface="新細明體"/>
                <a:cs typeface="Times New Roman"/>
              </a:rPr>
              <a:t>「中介節流」</a:t>
            </a:r>
            <a:endParaRPr lang="zh-TW" sz="6600" kern="100">
              <a:solidFill>
                <a:srgbClr val="000000"/>
              </a:solidFill>
              <a:latin typeface="Calibri"/>
              <a:ea typeface="PMingLiU"/>
              <a:cs typeface="Calibri"/>
            </a:endParaRPr>
          </a:p>
        </p:txBody>
      </p:sp>
      <p:sp>
        <p:nvSpPr>
          <p:cNvPr id="2" name="文字方塊 1">
            <a:extLst>
              <a:ext uri="{FF2B5EF4-FFF2-40B4-BE49-F238E27FC236}">
                <a16:creationId xmlns:a16="http://schemas.microsoft.com/office/drawing/2014/main" id="{28F8B3E0-5E8C-D174-A632-61538CAD8DE0}"/>
              </a:ext>
            </a:extLst>
          </p:cNvPr>
          <p:cNvSpPr txBox="1"/>
          <p:nvPr/>
        </p:nvSpPr>
        <p:spPr>
          <a:xfrm>
            <a:off x="10290874" y="1020951"/>
            <a:ext cx="743143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sz="3600" dirty="0">
                <a:ea typeface="+mn-lt"/>
                <a:cs typeface="+mn-lt"/>
              </a:rPr>
              <a:t>20</a:t>
            </a:r>
            <a:r>
              <a:rPr lang="en-US" altLang="zh-TW" sz="3600" dirty="0">
                <a:ea typeface="+mn-lt"/>
                <a:cs typeface="+mn-lt"/>
              </a:rPr>
              <a:t>20</a:t>
            </a:r>
            <a:r>
              <a:rPr lang="zh-TW" sz="3600">
                <a:ea typeface="+mn-lt"/>
                <a:cs typeface="+mn-lt"/>
              </a:rPr>
              <a:t>年</a:t>
            </a:r>
            <a:r>
              <a:rPr lang="en-US" altLang="zh-TW" sz="3600" dirty="0">
                <a:ea typeface="+mn-lt"/>
                <a:cs typeface="+mn-lt"/>
              </a:rPr>
              <a:t>10</a:t>
            </a:r>
            <a:r>
              <a:rPr lang="zh-TW" sz="3600">
                <a:ea typeface="+mn-lt"/>
                <a:cs typeface="+mn-lt"/>
              </a:rPr>
              <a:t>月迄今</a:t>
            </a:r>
            <a:endParaRPr lang="zh-TW">
              <a:ea typeface="+mn-lt"/>
              <a:cs typeface="+mn-lt"/>
            </a:endParaRPr>
          </a:p>
        </p:txBody>
      </p:sp>
      <p:sp>
        <p:nvSpPr>
          <p:cNvPr id="8" name="文字方塊 7">
            <a:extLst>
              <a:ext uri="{FF2B5EF4-FFF2-40B4-BE49-F238E27FC236}">
                <a16:creationId xmlns:a16="http://schemas.microsoft.com/office/drawing/2014/main" id="{D2AC54AC-73D8-B781-9651-C49430430BFE}"/>
              </a:ext>
            </a:extLst>
          </p:cNvPr>
          <p:cNvSpPr txBox="1"/>
          <p:nvPr/>
        </p:nvSpPr>
        <p:spPr>
          <a:xfrm>
            <a:off x="1148592" y="3607933"/>
            <a:ext cx="7651791" cy="825098"/>
          </a:xfrm>
          <a:prstGeom prst="rect">
            <a:avLst/>
          </a:prstGeom>
          <a:solidFill>
            <a:schemeClr val="accent6">
              <a:lumMod val="20000"/>
              <a:lumOff val="80000"/>
            </a:schemeClr>
          </a:solidFill>
        </p:spPr>
        <p:txBody>
          <a:bodyPr wrap="square" lIns="91440" tIns="45720" rIns="91440" bIns="45720" rtlCol="0" anchor="t">
            <a:spAutoFit/>
          </a:bodyPr>
          <a:lstStyle/>
          <a:p>
            <a:pPr marL="571500" indent="-571500" algn="just">
              <a:lnSpc>
                <a:spcPct val="150000"/>
              </a:lnSpc>
              <a:buFont typeface="Arial"/>
              <a:buChar char="•"/>
            </a:pPr>
            <a:r>
              <a:rPr lang="zh-TW" altLang="zh-TW" sz="3600" b="1" kern="100">
                <a:latin typeface="新細明體"/>
                <a:ea typeface="新細明體"/>
                <a:cs typeface="Times New Roman"/>
              </a:rPr>
              <a:t>場域：</a:t>
            </a:r>
            <a:r>
              <a:rPr lang="zh-TW" sz="3600" kern="100">
                <a:ea typeface="+mn-lt"/>
                <a:cs typeface="+mn-lt"/>
              </a:rPr>
              <a:t>手機服務、複合店</a:t>
            </a:r>
            <a:endParaRPr lang="zh-TW" altLang="zh-TW" sz="3600" kern="100">
              <a:latin typeface="新細明體"/>
              <a:ea typeface="新細明體"/>
              <a:cs typeface="Times New Roman"/>
            </a:endParaRPr>
          </a:p>
        </p:txBody>
      </p:sp>
      <p:sp>
        <p:nvSpPr>
          <p:cNvPr id="9" name="文字方塊 8">
            <a:extLst>
              <a:ext uri="{FF2B5EF4-FFF2-40B4-BE49-F238E27FC236}">
                <a16:creationId xmlns:a16="http://schemas.microsoft.com/office/drawing/2014/main" id="{9AD420CC-F092-9FED-9D99-F17E24116C9D}"/>
              </a:ext>
            </a:extLst>
          </p:cNvPr>
          <p:cNvSpPr txBox="1"/>
          <p:nvPr/>
        </p:nvSpPr>
        <p:spPr>
          <a:xfrm>
            <a:off x="9478931" y="3607933"/>
            <a:ext cx="7651791" cy="834972"/>
          </a:xfrm>
          <a:prstGeom prst="rect">
            <a:avLst/>
          </a:prstGeom>
          <a:solidFill>
            <a:schemeClr val="accent6">
              <a:lumMod val="20000"/>
              <a:lumOff val="80000"/>
            </a:schemeClr>
          </a:solidFill>
        </p:spPr>
        <p:txBody>
          <a:bodyPr wrap="square" lIns="91440" tIns="45720" rIns="91440" bIns="45720" rtlCol="0" anchor="t">
            <a:spAutoFit/>
          </a:bodyPr>
          <a:lstStyle/>
          <a:p>
            <a:pPr marL="571500" indent="-571500" algn="just">
              <a:lnSpc>
                <a:spcPct val="150000"/>
              </a:lnSpc>
              <a:buFont typeface="Arial"/>
              <a:buChar char="•"/>
            </a:pPr>
            <a:r>
              <a:rPr lang="zh-TW" altLang="zh-TW" sz="3600" b="1" kern="100">
                <a:latin typeface="新細明體"/>
                <a:ea typeface="新細明體"/>
                <a:cs typeface="Times New Roman"/>
              </a:rPr>
              <a:t>時間：</a:t>
            </a:r>
            <a:r>
              <a:rPr lang="zh-TW" altLang="zh-TW" sz="3600" kern="100">
                <a:latin typeface="新細明體"/>
                <a:ea typeface="新細明體"/>
                <a:cs typeface="Times New Roman"/>
              </a:rPr>
              <a:t>短、中、長期客戶連結</a:t>
            </a:r>
            <a:endParaRPr lang="zh-TW"/>
          </a:p>
        </p:txBody>
      </p:sp>
      <p:sp>
        <p:nvSpPr>
          <p:cNvPr id="12" name="文字方塊 11">
            <a:extLst>
              <a:ext uri="{FF2B5EF4-FFF2-40B4-BE49-F238E27FC236}">
                <a16:creationId xmlns:a16="http://schemas.microsoft.com/office/drawing/2014/main" id="{6506DD04-B14D-D3EB-6175-28D66BEA2833}"/>
              </a:ext>
            </a:extLst>
          </p:cNvPr>
          <p:cNvSpPr txBox="1"/>
          <p:nvPr/>
        </p:nvSpPr>
        <p:spPr>
          <a:xfrm>
            <a:off x="9478931" y="4925288"/>
            <a:ext cx="7651791" cy="4980915"/>
          </a:xfrm>
          <a:prstGeom prst="rect">
            <a:avLst/>
          </a:prstGeom>
          <a:solidFill>
            <a:schemeClr val="accent6">
              <a:lumMod val="20000"/>
              <a:lumOff val="80000"/>
            </a:schemeClr>
          </a:solidFill>
        </p:spPr>
        <p:txBody>
          <a:bodyPr wrap="square" lIns="91440" tIns="45720" rIns="91440" bIns="45720" rtlCol="0" anchor="t">
            <a:spAutoFit/>
          </a:bodyPr>
          <a:lstStyle/>
          <a:p>
            <a:pPr marL="571500" indent="-571500" algn="just">
              <a:lnSpc>
                <a:spcPct val="150000"/>
              </a:lnSpc>
              <a:buFont typeface="Arial"/>
              <a:buChar char="•"/>
            </a:pPr>
            <a:r>
              <a:rPr lang="zh-TW" altLang="zh-TW" sz="3600" b="1" kern="100">
                <a:latin typeface="新細明體"/>
                <a:ea typeface="新細明體"/>
                <a:cs typeface="Times New Roman"/>
              </a:rPr>
              <a:t>關係：</a:t>
            </a:r>
            <a:endParaRPr lang="zh-TW">
              <a:latin typeface="Calibri"/>
              <a:ea typeface="新細明體" panose="02020500000000000000" pitchFamily="18" charset="-120"/>
              <a:cs typeface="Calibri"/>
            </a:endParaRPr>
          </a:p>
          <a:p>
            <a:pPr marL="1028700" lvl="1" indent="-571500" algn="just">
              <a:lnSpc>
                <a:spcPct val="150000"/>
              </a:lnSpc>
              <a:buFont typeface="Courier New"/>
              <a:buChar char="o"/>
            </a:pPr>
            <a:r>
              <a:rPr lang="zh-TW" altLang="zh-TW" sz="3600" kern="100">
                <a:latin typeface="新細明體"/>
                <a:ea typeface="新細明體"/>
                <a:cs typeface="Times New Roman"/>
              </a:rPr>
              <a:t>拓展與會員的服務連結</a:t>
            </a:r>
            <a:endParaRPr lang="zh-TW" altLang="zh-TW" sz="3600" kern="100" dirty="0">
              <a:latin typeface="新細明體"/>
              <a:ea typeface="新細明體"/>
              <a:cs typeface="Times New Roman"/>
            </a:endParaRPr>
          </a:p>
          <a:p>
            <a:pPr marL="1028700" lvl="1" indent="-571500" algn="just">
              <a:lnSpc>
                <a:spcPct val="150000"/>
              </a:lnSpc>
              <a:buFont typeface="Courier New"/>
              <a:buChar char="o"/>
            </a:pPr>
            <a:r>
              <a:rPr lang="zh-TW" altLang="zh-TW" sz="3600" kern="100">
                <a:latin typeface="新細明體"/>
                <a:ea typeface="新細明體"/>
                <a:cs typeface="Times New Roman"/>
              </a:rPr>
              <a:t>新客群連結 - 複合店導回門市</a:t>
            </a:r>
            <a:endParaRPr lang="zh-TW" altLang="zh-TW" sz="3600" kern="100" dirty="0">
              <a:latin typeface="新細明體"/>
              <a:ea typeface="新細明體"/>
              <a:cs typeface="Times New Roman"/>
            </a:endParaRPr>
          </a:p>
          <a:p>
            <a:pPr marL="1028700" lvl="1" indent="-571500" algn="just">
              <a:lnSpc>
                <a:spcPct val="150000"/>
              </a:lnSpc>
              <a:buFont typeface="Courier New"/>
              <a:buChar char="o"/>
            </a:pPr>
            <a:r>
              <a:rPr lang="zh-TW" altLang="zh-TW" sz="3600" kern="100">
                <a:latin typeface="新細明體"/>
                <a:ea typeface="新細明體"/>
                <a:cs typeface="Times New Roman"/>
              </a:rPr>
              <a:t>舊客群新連結 - 導至新場域</a:t>
            </a:r>
            <a:endParaRPr lang="zh-TW" altLang="zh-TW" sz="3600" kern="100" dirty="0">
              <a:latin typeface="新細明體"/>
              <a:ea typeface="新細明體"/>
              <a:cs typeface="Times New Roman"/>
            </a:endParaRPr>
          </a:p>
          <a:p>
            <a:pPr marL="1028700" lvl="1" indent="-571500" algn="just">
              <a:lnSpc>
                <a:spcPct val="150000"/>
              </a:lnSpc>
              <a:buFont typeface="Courier New"/>
              <a:buChar char="o"/>
            </a:pPr>
            <a:endParaRPr lang="zh-TW" altLang="zh-TW" sz="3600" kern="100" dirty="0">
              <a:latin typeface="新細明體"/>
              <a:ea typeface="新細明體"/>
              <a:cs typeface="Times New Roman"/>
            </a:endParaRPr>
          </a:p>
          <a:p>
            <a:pPr marL="1028700" lvl="1" indent="-571500" algn="just">
              <a:lnSpc>
                <a:spcPct val="150000"/>
              </a:lnSpc>
              <a:buFont typeface="Courier New"/>
              <a:buChar char="o"/>
            </a:pPr>
            <a:endParaRPr lang="zh-TW" altLang="zh-TW" sz="3600" kern="100" dirty="0">
              <a:latin typeface="新細明體"/>
              <a:ea typeface="新細明體"/>
              <a:cs typeface="Times New Roman"/>
            </a:endParaRPr>
          </a:p>
        </p:txBody>
      </p:sp>
      <p:sp>
        <p:nvSpPr>
          <p:cNvPr id="13" name="文字方塊 12">
            <a:extLst>
              <a:ext uri="{FF2B5EF4-FFF2-40B4-BE49-F238E27FC236}">
                <a16:creationId xmlns:a16="http://schemas.microsoft.com/office/drawing/2014/main" id="{B1F20D31-30C3-5C89-E50E-B5310699C209}"/>
              </a:ext>
            </a:extLst>
          </p:cNvPr>
          <p:cNvSpPr txBox="1"/>
          <p:nvPr/>
        </p:nvSpPr>
        <p:spPr>
          <a:xfrm>
            <a:off x="1148592" y="4925288"/>
            <a:ext cx="7651791" cy="4980915"/>
          </a:xfrm>
          <a:prstGeom prst="rect">
            <a:avLst/>
          </a:prstGeom>
          <a:solidFill>
            <a:schemeClr val="accent6">
              <a:lumMod val="20000"/>
              <a:lumOff val="80000"/>
            </a:schemeClr>
          </a:solidFill>
        </p:spPr>
        <p:txBody>
          <a:bodyPr wrap="square" lIns="91440" tIns="45720" rIns="91440" bIns="45720" rtlCol="0" anchor="t">
            <a:spAutoFit/>
          </a:bodyPr>
          <a:lstStyle/>
          <a:p>
            <a:pPr marL="571500" indent="-571500" algn="just">
              <a:lnSpc>
                <a:spcPct val="150000"/>
              </a:lnSpc>
              <a:buFont typeface="Arial"/>
              <a:buChar char="•"/>
            </a:pPr>
            <a:r>
              <a:rPr lang="zh-TW" altLang="zh-TW" sz="3600" b="1" kern="100">
                <a:latin typeface="新細明體"/>
                <a:ea typeface="新細明體"/>
                <a:cs typeface="Times New Roman"/>
              </a:rPr>
              <a:t>經濟：</a:t>
            </a:r>
          </a:p>
          <a:p>
            <a:pPr marL="1028700" lvl="1" indent="-571500" algn="just">
              <a:lnSpc>
                <a:spcPct val="150000"/>
              </a:lnSpc>
              <a:buFont typeface="Courier New"/>
              <a:buChar char="o"/>
            </a:pPr>
            <a:r>
              <a:rPr lang="zh-TW" altLang="zh-TW" sz="3600" kern="100">
                <a:latin typeface="新細明體"/>
                <a:ea typeface="新細明體"/>
                <a:cs typeface="Times New Roman"/>
              </a:rPr>
              <a:t>PX Pay「生活繳費服務」</a:t>
            </a:r>
          </a:p>
          <a:p>
            <a:pPr marL="1028700" lvl="1" indent="-571500" algn="just">
              <a:lnSpc>
                <a:spcPct val="150000"/>
              </a:lnSpc>
              <a:buFont typeface="Courier New"/>
              <a:buChar char="o"/>
            </a:pPr>
            <a:r>
              <a:rPr lang="zh-TW" altLang="zh-TW" sz="3600" kern="100">
                <a:latin typeface="新細明體"/>
                <a:ea typeface="新細明體"/>
                <a:cs typeface="Times New Roman"/>
              </a:rPr>
              <a:t>家事服務（未來）</a:t>
            </a:r>
            <a:endParaRPr lang="zh-TW" altLang="zh-TW" sz="3600" kern="100" dirty="0">
              <a:latin typeface="新細明體"/>
              <a:ea typeface="新細明體"/>
              <a:cs typeface="Times New Roman"/>
            </a:endParaRPr>
          </a:p>
          <a:p>
            <a:pPr marL="1028700" lvl="1" indent="-571500" algn="just">
              <a:lnSpc>
                <a:spcPct val="150000"/>
              </a:lnSpc>
              <a:buFont typeface="Courier New"/>
              <a:buChar char="o"/>
            </a:pPr>
            <a:r>
              <a:rPr lang="zh-TW" altLang="zh-TW" sz="3600" kern="100">
                <a:latin typeface="新細明體"/>
                <a:ea typeface="新細明體"/>
                <a:cs typeface="Times New Roman"/>
              </a:rPr>
              <a:t>複合店：無印店中店、甜點</a:t>
            </a:r>
          </a:p>
          <a:p>
            <a:pPr marL="1485900" lvl="2" indent="-571500" algn="just">
              <a:lnSpc>
                <a:spcPct val="150000"/>
              </a:lnSpc>
              <a:buFont typeface="Wingdings"/>
              <a:buChar char="§"/>
            </a:pPr>
            <a:r>
              <a:rPr lang="zh-TW" altLang="zh-TW" sz="3600" kern="100">
                <a:latin typeface="新細明體"/>
                <a:ea typeface="新細明體"/>
                <a:cs typeface="Times New Roman"/>
              </a:rPr>
              <a:t>集點綜效</a:t>
            </a:r>
          </a:p>
          <a:p>
            <a:pPr marL="1485900" lvl="2" indent="-571500" algn="just">
              <a:lnSpc>
                <a:spcPct val="150000"/>
              </a:lnSpc>
              <a:buFont typeface="Wingdings"/>
              <a:buChar char="§"/>
            </a:pPr>
            <a:r>
              <a:rPr lang="zh-TW" altLang="zh-TW" sz="3600" kern="100">
                <a:latin typeface="新細明體"/>
                <a:ea typeface="新細明體"/>
                <a:cs typeface="Times New Roman"/>
              </a:rPr>
              <a:t>回流效益</a:t>
            </a:r>
            <a:endParaRPr lang="zh-TW" altLang="zh-TW" sz="3600" kern="100" dirty="0">
              <a:latin typeface="新細明體"/>
              <a:ea typeface="新細明體"/>
              <a:cs typeface="Times New Roman"/>
            </a:endParaRPr>
          </a:p>
        </p:txBody>
      </p:sp>
    </p:spTree>
    <p:extLst>
      <p:ext uri="{BB962C8B-B14F-4D97-AF65-F5344CB8AC3E}">
        <p14:creationId xmlns:p14="http://schemas.microsoft.com/office/powerpoint/2010/main" val="2340130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sp>
        <p:nvSpPr>
          <p:cNvPr id="14" name="淚滴形 13">
            <a:extLst>
              <a:ext uri="{FF2B5EF4-FFF2-40B4-BE49-F238E27FC236}">
                <a16:creationId xmlns:a16="http://schemas.microsoft.com/office/drawing/2014/main" id="{249BA32B-647F-F301-692F-E9E6E452F946}"/>
              </a:ext>
            </a:extLst>
          </p:cNvPr>
          <p:cNvSpPr/>
          <p:nvPr/>
        </p:nvSpPr>
        <p:spPr>
          <a:xfrm>
            <a:off x="16230600" y="0"/>
            <a:ext cx="2114550" cy="1485900"/>
          </a:xfrm>
          <a:prstGeom prst="teardrop">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BC8A2322-BD4E-269B-8A04-F72C5AA0CA66}"/>
              </a:ext>
            </a:extLst>
          </p:cNvPr>
          <p:cNvSpPr/>
          <p:nvPr/>
        </p:nvSpPr>
        <p:spPr>
          <a:xfrm>
            <a:off x="18118669" y="1277751"/>
            <a:ext cx="169332" cy="900925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0" name="群組 19">
            <a:extLst>
              <a:ext uri="{FF2B5EF4-FFF2-40B4-BE49-F238E27FC236}">
                <a16:creationId xmlns:a16="http://schemas.microsoft.com/office/drawing/2014/main" id="{3BF07D29-40A1-0C1E-4865-2BE7EBB7F59C}"/>
              </a:ext>
            </a:extLst>
          </p:cNvPr>
          <p:cNvGrpSpPr/>
          <p:nvPr/>
        </p:nvGrpSpPr>
        <p:grpSpPr>
          <a:xfrm>
            <a:off x="458852" y="406193"/>
            <a:ext cx="16691959" cy="1107996"/>
            <a:chOff x="457200" y="432759"/>
            <a:chExt cx="16691959" cy="1107996"/>
          </a:xfrm>
        </p:grpSpPr>
        <p:sp>
          <p:nvSpPr>
            <p:cNvPr id="21" name="橢圓 20">
              <a:extLst>
                <a:ext uri="{FF2B5EF4-FFF2-40B4-BE49-F238E27FC236}">
                  <a16:creationId xmlns:a16="http://schemas.microsoft.com/office/drawing/2014/main" id="{F5A23250-33E0-A425-8351-CEE1059597A2}"/>
                </a:ext>
              </a:extLst>
            </p:cNvPr>
            <p:cNvSpPr/>
            <p:nvPr/>
          </p:nvSpPr>
          <p:spPr>
            <a:xfrm>
              <a:off x="457200" y="820431"/>
              <a:ext cx="533400" cy="527742"/>
            </a:xfrm>
            <a:prstGeom prst="ellipse">
              <a:avLst/>
            </a:prstGeom>
            <a:solidFill>
              <a:srgbClr val="FCBA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文字方塊 21">
              <a:extLst>
                <a:ext uri="{FF2B5EF4-FFF2-40B4-BE49-F238E27FC236}">
                  <a16:creationId xmlns:a16="http://schemas.microsoft.com/office/drawing/2014/main" id="{6F19E437-D1A4-0F19-72BC-BBAB730BDB3D}"/>
                </a:ext>
              </a:extLst>
            </p:cNvPr>
            <p:cNvSpPr txBox="1"/>
            <p:nvPr/>
          </p:nvSpPr>
          <p:spPr>
            <a:xfrm>
              <a:off x="1331848" y="432759"/>
              <a:ext cx="15817311" cy="1107996"/>
            </a:xfrm>
            <a:prstGeom prst="rect">
              <a:avLst/>
            </a:prstGeom>
            <a:noFill/>
          </p:spPr>
          <p:txBody>
            <a:bodyPr wrap="square" lIns="91440" tIns="45720" rIns="91440" bIns="45720" rtlCol="0" anchor="t">
              <a:spAutoFit/>
            </a:bodyPr>
            <a:lstStyle/>
            <a:p>
              <a:r>
                <a:rPr lang="zh-TW" sz="6600">
                  <a:ea typeface="+mn-lt"/>
                  <a:cs typeface="+mn-lt"/>
                </a:rPr>
                <a:t>階段</a:t>
              </a:r>
              <a:r>
                <a:rPr lang="zh-TW" altLang="en-US" sz="6600">
                  <a:ea typeface="+mn-lt"/>
                  <a:cs typeface="+mn-lt"/>
                </a:rPr>
                <a:t>四</a:t>
              </a:r>
              <a:r>
                <a:rPr lang="zh-TW" sz="6600">
                  <a:ea typeface="+mn-lt"/>
                  <a:cs typeface="+mn-lt"/>
                </a:rPr>
                <a:t>：</a:t>
              </a:r>
              <a:r>
                <a:rPr lang="zh-TW" altLang="en-US" sz="6600">
                  <a:ea typeface="+mn-lt"/>
                  <a:cs typeface="+mn-lt"/>
                </a:rPr>
                <a:t>中</a:t>
              </a:r>
              <a:r>
                <a:rPr lang="zh-TW" sz="6600">
                  <a:ea typeface="+mn-lt"/>
                  <a:cs typeface="+mn-lt"/>
                </a:rPr>
                <a:t>介節流創新</a:t>
              </a:r>
              <a:endParaRPr lang="zh-TW">
                <a:ea typeface="+mn-lt"/>
                <a:cs typeface="+mn-lt"/>
              </a:endParaRPr>
            </a:p>
          </p:txBody>
        </p:sp>
      </p:grpSp>
      <p:sp>
        <p:nvSpPr>
          <p:cNvPr id="23" name="AutoShape 4">
            <a:extLst>
              <a:ext uri="{FF2B5EF4-FFF2-40B4-BE49-F238E27FC236}">
                <a16:creationId xmlns:a16="http://schemas.microsoft.com/office/drawing/2014/main" id="{9FC0627B-96B9-DEBB-0E5A-B6FAC988333D}"/>
              </a:ext>
            </a:extLst>
          </p:cNvPr>
          <p:cNvSpPr/>
          <p:nvPr/>
        </p:nvSpPr>
        <p:spPr>
          <a:xfrm>
            <a:off x="1156531" y="1662848"/>
            <a:ext cx="9153040" cy="0"/>
          </a:xfrm>
          <a:prstGeom prst="line">
            <a:avLst/>
          </a:prstGeom>
          <a:ln w="38100" cap="flat">
            <a:solidFill>
              <a:srgbClr val="967D55"/>
            </a:solidFill>
            <a:prstDash val="solid"/>
            <a:headEnd type="none" w="sm" len="sm"/>
            <a:tailEnd type="none" w="sm" len="sm"/>
          </a:ln>
        </p:spPr>
        <p:txBody>
          <a:bodyPr/>
          <a:lstStyle/>
          <a:p>
            <a:endParaRPr lang="zh-TW" altLang="en-US" dirty="0"/>
          </a:p>
        </p:txBody>
      </p:sp>
      <p:sp>
        <p:nvSpPr>
          <p:cNvPr id="5" name="文字方塊 4">
            <a:extLst>
              <a:ext uri="{FF2B5EF4-FFF2-40B4-BE49-F238E27FC236}">
                <a16:creationId xmlns:a16="http://schemas.microsoft.com/office/drawing/2014/main" id="{2F870298-4377-FA90-601F-9971565DFBAE}"/>
              </a:ext>
            </a:extLst>
          </p:cNvPr>
          <p:cNvSpPr txBox="1"/>
          <p:nvPr/>
        </p:nvSpPr>
        <p:spPr>
          <a:xfrm>
            <a:off x="1148592" y="2348695"/>
            <a:ext cx="15982129" cy="834074"/>
          </a:xfrm>
          <a:prstGeom prst="rect">
            <a:avLst/>
          </a:prstGeom>
          <a:solidFill>
            <a:schemeClr val="accent6">
              <a:lumMod val="20000"/>
              <a:lumOff val="80000"/>
            </a:schemeClr>
          </a:solidFill>
        </p:spPr>
        <p:txBody>
          <a:bodyPr wrap="square" lIns="91440" tIns="45720" rIns="91440" bIns="45720" rtlCol="0" anchor="t">
            <a:spAutoFit/>
          </a:bodyPr>
          <a:lstStyle/>
          <a:p>
            <a:pPr marL="571500" indent="-571500" algn="just">
              <a:lnSpc>
                <a:spcPct val="150000"/>
              </a:lnSpc>
              <a:buFont typeface="Arial"/>
              <a:buChar char="•"/>
            </a:pPr>
            <a:r>
              <a:rPr lang="zh-TW" altLang="zh-TW" sz="3600" b="1" kern="100">
                <a:latin typeface="新細明體"/>
                <a:ea typeface="新細明體"/>
                <a:cs typeface="Times New Roman"/>
              </a:rPr>
              <a:t>核心</a:t>
            </a:r>
            <a:r>
              <a:rPr lang="zh-TW" altLang="zh-TW" sz="3600" kern="100">
                <a:latin typeface="新細明體"/>
                <a:ea typeface="新細明體"/>
                <a:cs typeface="Times New Roman"/>
              </a:rPr>
              <a:t> －</a:t>
            </a:r>
            <a:r>
              <a:rPr lang="zh-TW" altLang="zh-TW" sz="3600" kern="100">
                <a:solidFill>
                  <a:srgbClr val="000000"/>
                </a:solidFill>
                <a:latin typeface="新細明體"/>
                <a:ea typeface="新細明體"/>
                <a:cs typeface="Times New Roman"/>
              </a:rPr>
              <a:t> </a:t>
            </a:r>
            <a:r>
              <a:rPr lang="zh-TW" altLang="en-US" sz="3600" kern="100">
                <a:solidFill>
                  <a:srgbClr val="000000"/>
                </a:solidFill>
                <a:ea typeface="+mn-lt"/>
                <a:cs typeface="+mn-lt"/>
              </a:rPr>
              <a:t>：婆媽</a:t>
            </a:r>
            <a:r>
              <a:rPr lang="zh-TW" sz="3600" kern="100">
                <a:solidFill>
                  <a:srgbClr val="000000"/>
                </a:solidFill>
                <a:ea typeface="+mn-lt"/>
                <a:cs typeface="+mn-lt"/>
              </a:rPr>
              <a:t>族群</a:t>
            </a:r>
            <a:r>
              <a:rPr lang="zh-TW" altLang="en-US" sz="3600" b="1" kern="100">
                <a:solidFill>
                  <a:srgbClr val="FF0000"/>
                </a:solidFill>
                <a:ea typeface="+mn-lt"/>
                <a:cs typeface="+mn-lt"/>
              </a:rPr>
              <a:t>家事</a:t>
            </a:r>
            <a:r>
              <a:rPr lang="zh-TW" sz="3600" b="1" kern="100">
                <a:solidFill>
                  <a:srgbClr val="FF0000"/>
                </a:solidFill>
                <a:ea typeface="+mn-lt"/>
                <a:cs typeface="+mn-lt"/>
              </a:rPr>
              <a:t>痛點</a:t>
            </a:r>
            <a:r>
              <a:rPr lang="zh-TW" altLang="en-US" sz="3600" b="1" kern="100">
                <a:solidFill>
                  <a:srgbClr val="FF0000"/>
                </a:solidFill>
                <a:latin typeface="PMingLiU"/>
                <a:ea typeface="PMingLiU"/>
                <a:cs typeface="Times New Roman"/>
              </a:rPr>
              <a:t>  </a:t>
            </a:r>
            <a:r>
              <a:rPr lang="zh-TW" sz="3600" b="1" kern="100">
                <a:latin typeface="PMingLiU"/>
                <a:ea typeface="PMingLiU"/>
                <a:cs typeface="Times New Roman"/>
              </a:rPr>
              <a:t>→</a:t>
            </a:r>
            <a:r>
              <a:rPr lang="zh-TW" sz="3600" b="1" kern="100">
                <a:solidFill>
                  <a:srgbClr val="FF0000"/>
                </a:solidFill>
                <a:latin typeface="PMingLiU"/>
                <a:ea typeface="PMingLiU"/>
                <a:cs typeface="Times New Roman"/>
              </a:rPr>
              <a:t> </a:t>
            </a:r>
            <a:r>
              <a:rPr lang="zh-TW" altLang="zh-TW" sz="3600" b="1" kern="100">
                <a:solidFill>
                  <a:srgbClr val="FF0000"/>
                </a:solidFill>
                <a:latin typeface="新細明體"/>
                <a:ea typeface="新細明體"/>
                <a:cs typeface="Times New Roman"/>
              </a:rPr>
              <a:t>「中介節流」</a:t>
            </a:r>
            <a:endParaRPr lang="zh-TW" sz="6600" kern="100">
              <a:solidFill>
                <a:srgbClr val="000000"/>
              </a:solidFill>
              <a:latin typeface="Calibri"/>
              <a:ea typeface="PMingLiU"/>
              <a:cs typeface="Calibri"/>
            </a:endParaRPr>
          </a:p>
        </p:txBody>
      </p:sp>
      <p:sp>
        <p:nvSpPr>
          <p:cNvPr id="2" name="文字方塊 1">
            <a:extLst>
              <a:ext uri="{FF2B5EF4-FFF2-40B4-BE49-F238E27FC236}">
                <a16:creationId xmlns:a16="http://schemas.microsoft.com/office/drawing/2014/main" id="{28F8B3E0-5E8C-D174-A632-61538CAD8DE0}"/>
              </a:ext>
            </a:extLst>
          </p:cNvPr>
          <p:cNvSpPr txBox="1"/>
          <p:nvPr/>
        </p:nvSpPr>
        <p:spPr>
          <a:xfrm>
            <a:off x="10290874" y="1020951"/>
            <a:ext cx="743143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sz="3600" dirty="0">
                <a:ea typeface="+mn-lt"/>
                <a:cs typeface="+mn-lt"/>
              </a:rPr>
              <a:t>20</a:t>
            </a:r>
            <a:r>
              <a:rPr lang="en-US" altLang="zh-TW" sz="3600" dirty="0">
                <a:ea typeface="+mn-lt"/>
                <a:cs typeface="+mn-lt"/>
              </a:rPr>
              <a:t>20</a:t>
            </a:r>
            <a:r>
              <a:rPr lang="zh-TW" sz="3600">
                <a:ea typeface="+mn-lt"/>
                <a:cs typeface="+mn-lt"/>
              </a:rPr>
              <a:t>年</a:t>
            </a:r>
            <a:r>
              <a:rPr lang="en-US" altLang="zh-TW" sz="3600" dirty="0">
                <a:ea typeface="+mn-lt"/>
                <a:cs typeface="+mn-lt"/>
              </a:rPr>
              <a:t>10</a:t>
            </a:r>
            <a:r>
              <a:rPr lang="zh-TW" sz="3600">
                <a:ea typeface="+mn-lt"/>
                <a:cs typeface="+mn-lt"/>
              </a:rPr>
              <a:t>月迄今</a:t>
            </a:r>
            <a:endParaRPr lang="zh-TW">
              <a:ea typeface="+mn-lt"/>
              <a:cs typeface="+mn-lt"/>
            </a:endParaRPr>
          </a:p>
        </p:txBody>
      </p:sp>
      <p:sp>
        <p:nvSpPr>
          <p:cNvPr id="8" name="文字方塊 7">
            <a:extLst>
              <a:ext uri="{FF2B5EF4-FFF2-40B4-BE49-F238E27FC236}">
                <a16:creationId xmlns:a16="http://schemas.microsoft.com/office/drawing/2014/main" id="{D2AC54AC-73D8-B781-9651-C49430430BFE}"/>
              </a:ext>
            </a:extLst>
          </p:cNvPr>
          <p:cNvSpPr txBox="1"/>
          <p:nvPr/>
        </p:nvSpPr>
        <p:spPr>
          <a:xfrm>
            <a:off x="1148592" y="3607933"/>
            <a:ext cx="7651791" cy="825098"/>
          </a:xfrm>
          <a:prstGeom prst="rect">
            <a:avLst/>
          </a:prstGeom>
          <a:solidFill>
            <a:schemeClr val="accent6">
              <a:lumMod val="20000"/>
              <a:lumOff val="80000"/>
            </a:schemeClr>
          </a:solidFill>
        </p:spPr>
        <p:txBody>
          <a:bodyPr wrap="square" lIns="91440" tIns="45720" rIns="91440" bIns="45720" rtlCol="0" anchor="t">
            <a:spAutoFit/>
          </a:bodyPr>
          <a:lstStyle/>
          <a:p>
            <a:pPr marL="571500" indent="-571500" algn="just">
              <a:lnSpc>
                <a:spcPct val="150000"/>
              </a:lnSpc>
              <a:buFont typeface="Arial"/>
              <a:buChar char="•"/>
            </a:pPr>
            <a:r>
              <a:rPr lang="zh-TW" altLang="zh-TW" sz="3600" b="1" kern="100">
                <a:latin typeface="新細明體"/>
                <a:ea typeface="新細明體"/>
                <a:cs typeface="Times New Roman"/>
              </a:rPr>
              <a:t>場域：</a:t>
            </a:r>
            <a:r>
              <a:rPr lang="zh-TW" sz="3600" kern="100">
                <a:ea typeface="+mn-lt"/>
                <a:cs typeface="+mn-lt"/>
              </a:rPr>
              <a:t>手機服務、複合店</a:t>
            </a:r>
            <a:endParaRPr lang="zh-TW" altLang="zh-TW" sz="3600" kern="100">
              <a:latin typeface="新細明體"/>
              <a:ea typeface="新細明體"/>
              <a:cs typeface="Times New Roman"/>
            </a:endParaRPr>
          </a:p>
        </p:txBody>
      </p:sp>
      <p:sp>
        <p:nvSpPr>
          <p:cNvPr id="9" name="文字方塊 8">
            <a:extLst>
              <a:ext uri="{FF2B5EF4-FFF2-40B4-BE49-F238E27FC236}">
                <a16:creationId xmlns:a16="http://schemas.microsoft.com/office/drawing/2014/main" id="{9AD420CC-F092-9FED-9D99-F17E24116C9D}"/>
              </a:ext>
            </a:extLst>
          </p:cNvPr>
          <p:cNvSpPr txBox="1"/>
          <p:nvPr/>
        </p:nvSpPr>
        <p:spPr>
          <a:xfrm>
            <a:off x="9478931" y="3607933"/>
            <a:ext cx="7651791" cy="834972"/>
          </a:xfrm>
          <a:prstGeom prst="rect">
            <a:avLst/>
          </a:prstGeom>
          <a:solidFill>
            <a:schemeClr val="accent6">
              <a:lumMod val="20000"/>
              <a:lumOff val="80000"/>
            </a:schemeClr>
          </a:solidFill>
        </p:spPr>
        <p:txBody>
          <a:bodyPr wrap="square" lIns="91440" tIns="45720" rIns="91440" bIns="45720" rtlCol="0" anchor="t">
            <a:spAutoFit/>
          </a:bodyPr>
          <a:lstStyle/>
          <a:p>
            <a:pPr marL="571500" indent="-571500" algn="just">
              <a:lnSpc>
                <a:spcPct val="150000"/>
              </a:lnSpc>
              <a:buFont typeface="Arial"/>
              <a:buChar char="•"/>
            </a:pPr>
            <a:r>
              <a:rPr lang="zh-TW" altLang="zh-TW" sz="3600" b="1" kern="100">
                <a:latin typeface="新細明體"/>
                <a:ea typeface="新細明體"/>
                <a:cs typeface="Times New Roman"/>
              </a:rPr>
              <a:t>時間：</a:t>
            </a:r>
            <a:r>
              <a:rPr lang="zh-TW" altLang="zh-TW" sz="3600" kern="100">
                <a:latin typeface="新細明體"/>
                <a:ea typeface="新細明體"/>
                <a:cs typeface="Times New Roman"/>
              </a:rPr>
              <a:t>短、中、長期客戶連結</a:t>
            </a:r>
            <a:endParaRPr lang="zh-TW"/>
          </a:p>
        </p:txBody>
      </p:sp>
      <p:sp>
        <p:nvSpPr>
          <p:cNvPr id="12" name="文字方塊 11">
            <a:extLst>
              <a:ext uri="{FF2B5EF4-FFF2-40B4-BE49-F238E27FC236}">
                <a16:creationId xmlns:a16="http://schemas.microsoft.com/office/drawing/2014/main" id="{6506DD04-B14D-D3EB-6175-28D66BEA2833}"/>
              </a:ext>
            </a:extLst>
          </p:cNvPr>
          <p:cNvSpPr txBox="1"/>
          <p:nvPr/>
        </p:nvSpPr>
        <p:spPr>
          <a:xfrm>
            <a:off x="9478931" y="4925288"/>
            <a:ext cx="7651791" cy="4980915"/>
          </a:xfrm>
          <a:prstGeom prst="rect">
            <a:avLst/>
          </a:prstGeom>
          <a:solidFill>
            <a:schemeClr val="accent6">
              <a:lumMod val="20000"/>
              <a:lumOff val="80000"/>
            </a:schemeClr>
          </a:solidFill>
        </p:spPr>
        <p:txBody>
          <a:bodyPr wrap="square" lIns="91440" tIns="45720" rIns="91440" bIns="45720" rtlCol="0" anchor="t">
            <a:spAutoFit/>
          </a:bodyPr>
          <a:lstStyle/>
          <a:p>
            <a:pPr marL="571500" indent="-571500" algn="just">
              <a:lnSpc>
                <a:spcPct val="150000"/>
              </a:lnSpc>
              <a:buFont typeface="Arial"/>
              <a:buChar char="•"/>
            </a:pPr>
            <a:r>
              <a:rPr lang="zh-TW" altLang="zh-TW" sz="3600" b="1" kern="100">
                <a:latin typeface="新細明體"/>
                <a:ea typeface="新細明體"/>
                <a:cs typeface="Times New Roman"/>
              </a:rPr>
              <a:t>關係：</a:t>
            </a:r>
            <a:endParaRPr lang="zh-TW">
              <a:latin typeface="Calibri"/>
              <a:ea typeface="新細明體" panose="02020500000000000000" pitchFamily="18" charset="-120"/>
              <a:cs typeface="Calibri"/>
            </a:endParaRPr>
          </a:p>
          <a:p>
            <a:pPr marL="1028700" lvl="1" indent="-571500" algn="just">
              <a:lnSpc>
                <a:spcPct val="150000"/>
              </a:lnSpc>
              <a:buFont typeface="Courier New"/>
              <a:buChar char="o"/>
            </a:pPr>
            <a:r>
              <a:rPr lang="zh-TW" altLang="zh-TW" sz="3600" kern="100">
                <a:latin typeface="新細明體"/>
                <a:ea typeface="新細明體"/>
                <a:cs typeface="Times New Roman"/>
              </a:rPr>
              <a:t>拓展與會員的服務連結</a:t>
            </a:r>
            <a:endParaRPr lang="zh-TW" altLang="zh-TW" sz="3600" kern="100" dirty="0">
              <a:latin typeface="新細明體"/>
              <a:ea typeface="新細明體"/>
              <a:cs typeface="Times New Roman"/>
            </a:endParaRPr>
          </a:p>
          <a:p>
            <a:pPr marL="1028700" lvl="1" indent="-571500" algn="just">
              <a:lnSpc>
                <a:spcPct val="150000"/>
              </a:lnSpc>
              <a:buFont typeface="Courier New"/>
              <a:buChar char="o"/>
            </a:pPr>
            <a:r>
              <a:rPr lang="zh-TW" altLang="zh-TW" sz="3600" kern="100">
                <a:latin typeface="新細明體"/>
                <a:ea typeface="新細明體"/>
                <a:cs typeface="Times New Roman"/>
              </a:rPr>
              <a:t>新客群連結 - 複合店導回門市</a:t>
            </a:r>
            <a:endParaRPr lang="zh-TW" altLang="zh-TW" sz="3600" kern="100" dirty="0">
              <a:latin typeface="新細明體"/>
              <a:ea typeface="新細明體"/>
              <a:cs typeface="Times New Roman"/>
            </a:endParaRPr>
          </a:p>
          <a:p>
            <a:pPr marL="1028700" lvl="1" indent="-571500" algn="just">
              <a:lnSpc>
                <a:spcPct val="150000"/>
              </a:lnSpc>
              <a:buFont typeface="Courier New"/>
              <a:buChar char="o"/>
            </a:pPr>
            <a:r>
              <a:rPr lang="zh-TW" altLang="zh-TW" sz="3600" kern="100">
                <a:latin typeface="新細明體"/>
                <a:ea typeface="新細明體"/>
                <a:cs typeface="Times New Roman"/>
              </a:rPr>
              <a:t>舊客群新連結 - 導至新場域</a:t>
            </a:r>
            <a:endParaRPr lang="zh-TW" altLang="zh-TW" sz="3600" kern="100" dirty="0">
              <a:latin typeface="新細明體"/>
              <a:ea typeface="新細明體"/>
              <a:cs typeface="Times New Roman"/>
            </a:endParaRPr>
          </a:p>
          <a:p>
            <a:pPr marL="1028700" lvl="1" indent="-571500" algn="just">
              <a:lnSpc>
                <a:spcPct val="150000"/>
              </a:lnSpc>
              <a:buFont typeface="Courier New"/>
              <a:buChar char="o"/>
            </a:pPr>
            <a:endParaRPr lang="zh-TW" altLang="zh-TW" sz="3600" kern="100" dirty="0">
              <a:latin typeface="新細明體"/>
              <a:ea typeface="新細明體"/>
              <a:cs typeface="Times New Roman"/>
            </a:endParaRPr>
          </a:p>
          <a:p>
            <a:pPr marL="1028700" lvl="1" indent="-571500" algn="just">
              <a:lnSpc>
                <a:spcPct val="150000"/>
              </a:lnSpc>
              <a:buFont typeface="Courier New"/>
              <a:buChar char="o"/>
            </a:pPr>
            <a:endParaRPr lang="zh-TW" altLang="zh-TW" sz="3600" kern="100" dirty="0">
              <a:latin typeface="新細明體"/>
              <a:ea typeface="新細明體"/>
              <a:cs typeface="Times New Roman"/>
            </a:endParaRPr>
          </a:p>
        </p:txBody>
      </p:sp>
      <p:sp>
        <p:nvSpPr>
          <p:cNvPr id="13" name="文字方塊 12">
            <a:extLst>
              <a:ext uri="{FF2B5EF4-FFF2-40B4-BE49-F238E27FC236}">
                <a16:creationId xmlns:a16="http://schemas.microsoft.com/office/drawing/2014/main" id="{B1F20D31-30C3-5C89-E50E-B5310699C209}"/>
              </a:ext>
            </a:extLst>
          </p:cNvPr>
          <p:cNvSpPr txBox="1"/>
          <p:nvPr/>
        </p:nvSpPr>
        <p:spPr>
          <a:xfrm>
            <a:off x="1148592" y="4925288"/>
            <a:ext cx="7651791" cy="4980915"/>
          </a:xfrm>
          <a:prstGeom prst="rect">
            <a:avLst/>
          </a:prstGeom>
          <a:solidFill>
            <a:schemeClr val="accent6">
              <a:lumMod val="20000"/>
              <a:lumOff val="80000"/>
            </a:schemeClr>
          </a:solidFill>
        </p:spPr>
        <p:txBody>
          <a:bodyPr wrap="square" lIns="91440" tIns="45720" rIns="91440" bIns="45720" rtlCol="0" anchor="t">
            <a:spAutoFit/>
          </a:bodyPr>
          <a:lstStyle/>
          <a:p>
            <a:pPr marL="571500" indent="-571500" algn="just">
              <a:lnSpc>
                <a:spcPct val="150000"/>
              </a:lnSpc>
              <a:buFont typeface="Arial"/>
              <a:buChar char="•"/>
            </a:pPr>
            <a:r>
              <a:rPr lang="zh-TW" altLang="zh-TW" sz="3600" b="1" kern="100">
                <a:latin typeface="新細明體"/>
                <a:ea typeface="新細明體"/>
                <a:cs typeface="Times New Roman"/>
              </a:rPr>
              <a:t>經濟：</a:t>
            </a:r>
          </a:p>
          <a:p>
            <a:pPr marL="1028700" lvl="1" indent="-571500" algn="just">
              <a:lnSpc>
                <a:spcPct val="150000"/>
              </a:lnSpc>
              <a:buFont typeface="Courier New"/>
              <a:buChar char="o"/>
            </a:pPr>
            <a:r>
              <a:rPr lang="zh-TW" altLang="zh-TW" sz="3600" kern="100">
                <a:latin typeface="新細明體"/>
                <a:ea typeface="新細明體"/>
                <a:cs typeface="Times New Roman"/>
              </a:rPr>
              <a:t>PX Pay「生活繳費服務」</a:t>
            </a:r>
          </a:p>
          <a:p>
            <a:pPr marL="1028700" lvl="1" indent="-571500" algn="just">
              <a:lnSpc>
                <a:spcPct val="150000"/>
              </a:lnSpc>
              <a:buFont typeface="Courier New"/>
              <a:buChar char="o"/>
            </a:pPr>
            <a:r>
              <a:rPr lang="zh-TW" altLang="zh-TW" sz="3600" kern="100">
                <a:latin typeface="新細明體"/>
                <a:ea typeface="新細明體"/>
                <a:cs typeface="Times New Roman"/>
              </a:rPr>
              <a:t>家事服務（未來）</a:t>
            </a:r>
            <a:endParaRPr lang="zh-TW" altLang="zh-TW" sz="3600" kern="100" dirty="0">
              <a:latin typeface="新細明體"/>
              <a:ea typeface="新細明體"/>
              <a:cs typeface="Times New Roman"/>
            </a:endParaRPr>
          </a:p>
          <a:p>
            <a:pPr marL="1028700" lvl="1" indent="-571500" algn="just">
              <a:lnSpc>
                <a:spcPct val="150000"/>
              </a:lnSpc>
              <a:buFont typeface="Courier New"/>
              <a:buChar char="o"/>
            </a:pPr>
            <a:r>
              <a:rPr lang="zh-TW" altLang="zh-TW" sz="3600" kern="100">
                <a:latin typeface="新細明體"/>
                <a:ea typeface="新細明體"/>
                <a:cs typeface="Times New Roman"/>
              </a:rPr>
              <a:t>複合店：無印店中店、甜點</a:t>
            </a:r>
          </a:p>
          <a:p>
            <a:pPr marL="1485900" lvl="2" indent="-571500" algn="just">
              <a:lnSpc>
                <a:spcPct val="150000"/>
              </a:lnSpc>
              <a:buFont typeface="Wingdings"/>
              <a:buChar char="§"/>
            </a:pPr>
            <a:r>
              <a:rPr lang="zh-TW" altLang="zh-TW" sz="3600" kern="100">
                <a:latin typeface="新細明體"/>
                <a:ea typeface="新細明體"/>
                <a:cs typeface="Times New Roman"/>
              </a:rPr>
              <a:t>集點綜效</a:t>
            </a:r>
          </a:p>
          <a:p>
            <a:pPr marL="1485900" lvl="2" indent="-571500" algn="just">
              <a:lnSpc>
                <a:spcPct val="150000"/>
              </a:lnSpc>
              <a:buFont typeface="Wingdings"/>
              <a:buChar char="§"/>
            </a:pPr>
            <a:r>
              <a:rPr lang="zh-TW" altLang="zh-TW" sz="3600" kern="100">
                <a:latin typeface="新細明體"/>
                <a:ea typeface="新細明體"/>
                <a:cs typeface="Times New Roman"/>
              </a:rPr>
              <a:t>回流效益</a:t>
            </a:r>
            <a:endParaRPr lang="zh-TW" altLang="zh-TW" sz="3600" kern="100" dirty="0">
              <a:latin typeface="新細明體"/>
              <a:ea typeface="新細明體"/>
              <a:cs typeface="Times New Roman"/>
            </a:endParaRPr>
          </a:p>
        </p:txBody>
      </p:sp>
    </p:spTree>
    <p:extLst>
      <p:ext uri="{BB962C8B-B14F-4D97-AF65-F5344CB8AC3E}">
        <p14:creationId xmlns:p14="http://schemas.microsoft.com/office/powerpoint/2010/main" val="33449440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sp>
        <p:nvSpPr>
          <p:cNvPr id="14" name="Freeform 4">
            <a:extLst>
              <a:ext uri="{FF2B5EF4-FFF2-40B4-BE49-F238E27FC236}">
                <a16:creationId xmlns:a16="http://schemas.microsoft.com/office/drawing/2014/main" id="{C3DAF9DB-6457-5D01-23F8-7DB923AD0919}"/>
              </a:ext>
            </a:extLst>
          </p:cNvPr>
          <p:cNvSpPr/>
          <p:nvPr/>
        </p:nvSpPr>
        <p:spPr>
          <a:xfrm rot="14136036">
            <a:off x="256575" y="197857"/>
            <a:ext cx="1707206" cy="1591730"/>
          </a:xfrm>
          <a:custGeom>
            <a:avLst/>
            <a:gdLst/>
            <a:ahLst/>
            <a:cxnLst/>
            <a:rect l="l" t="t" r="r" b="b"/>
            <a:pathLst>
              <a:path w="6525553" h="7102643">
                <a:moveTo>
                  <a:pt x="0" y="0"/>
                </a:moveTo>
                <a:lnTo>
                  <a:pt x="6525553" y="0"/>
                </a:lnTo>
                <a:lnTo>
                  <a:pt x="6525553" y="7102643"/>
                </a:lnTo>
                <a:lnTo>
                  <a:pt x="0" y="71026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TW" altLang="en-US"/>
          </a:p>
        </p:txBody>
      </p:sp>
      <p:sp>
        <p:nvSpPr>
          <p:cNvPr id="15" name="Freeform 6">
            <a:extLst>
              <a:ext uri="{FF2B5EF4-FFF2-40B4-BE49-F238E27FC236}">
                <a16:creationId xmlns:a16="http://schemas.microsoft.com/office/drawing/2014/main" id="{D9519B80-DD29-670B-7170-ADED49AC0E17}"/>
              </a:ext>
            </a:extLst>
          </p:cNvPr>
          <p:cNvSpPr/>
          <p:nvPr/>
        </p:nvSpPr>
        <p:spPr>
          <a:xfrm>
            <a:off x="0" y="8719211"/>
            <a:ext cx="4161147" cy="1562098"/>
          </a:xfrm>
          <a:custGeom>
            <a:avLst/>
            <a:gdLst/>
            <a:ahLst/>
            <a:cxnLst/>
            <a:rect l="l" t="t" r="r" b="b"/>
            <a:pathLst>
              <a:path w="10498910" h="5043325">
                <a:moveTo>
                  <a:pt x="0" y="0"/>
                </a:moveTo>
                <a:lnTo>
                  <a:pt x="10498910" y="0"/>
                </a:lnTo>
                <a:lnTo>
                  <a:pt x="10498910" y="5043324"/>
                </a:lnTo>
                <a:lnTo>
                  <a:pt x="0" y="50433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TW" altLang="en-US"/>
          </a:p>
        </p:txBody>
      </p:sp>
      <p:sp>
        <p:nvSpPr>
          <p:cNvPr id="16" name="Freeform 3">
            <a:extLst>
              <a:ext uri="{FF2B5EF4-FFF2-40B4-BE49-F238E27FC236}">
                <a16:creationId xmlns:a16="http://schemas.microsoft.com/office/drawing/2014/main" id="{FB859127-2264-9053-2ADE-E08F74467AE6}"/>
              </a:ext>
            </a:extLst>
          </p:cNvPr>
          <p:cNvSpPr/>
          <p:nvPr/>
        </p:nvSpPr>
        <p:spPr>
          <a:xfrm rot="-5400000">
            <a:off x="16223053" y="8199048"/>
            <a:ext cx="1409698" cy="2766204"/>
          </a:xfrm>
          <a:custGeom>
            <a:avLst/>
            <a:gdLst/>
            <a:ahLst/>
            <a:cxnLst/>
            <a:rect l="l" t="t" r="r" b="b"/>
            <a:pathLst>
              <a:path w="7256937" h="6987210">
                <a:moveTo>
                  <a:pt x="0" y="0"/>
                </a:moveTo>
                <a:lnTo>
                  <a:pt x="7256936" y="0"/>
                </a:lnTo>
                <a:lnTo>
                  <a:pt x="7256936" y="6987210"/>
                </a:lnTo>
                <a:lnTo>
                  <a:pt x="0" y="6987210"/>
                </a:lnTo>
                <a:lnTo>
                  <a:pt x="0" y="0"/>
                </a:lnTo>
                <a:close/>
              </a:path>
            </a:pathLst>
          </a:custGeom>
          <a:blipFill>
            <a:blip r:embed="rId6">
              <a:extLst>
                <a:ext uri="{96DAC541-7B7A-43D3-8B79-37D633B846F1}">
                  <asvg:svgBlip xmlns:asvg="http://schemas.microsoft.com/office/drawing/2016/SVG/main" r:embed="rId7"/>
                </a:ext>
              </a:extLst>
            </a:blip>
            <a:stretch>
              <a:fillRect l="-39398" t="1104" b="-1"/>
            </a:stretch>
          </a:blipFill>
        </p:spPr>
        <p:txBody>
          <a:bodyPr/>
          <a:lstStyle/>
          <a:p>
            <a:endParaRPr lang="zh-TW" altLang="en-US"/>
          </a:p>
        </p:txBody>
      </p:sp>
      <p:grpSp>
        <p:nvGrpSpPr>
          <p:cNvPr id="24" name="群組 23">
            <a:extLst>
              <a:ext uri="{FF2B5EF4-FFF2-40B4-BE49-F238E27FC236}">
                <a16:creationId xmlns:a16="http://schemas.microsoft.com/office/drawing/2014/main" id="{4A46D5D5-1AEB-12A1-CAE7-BF48C0787EA8}"/>
              </a:ext>
            </a:extLst>
          </p:cNvPr>
          <p:cNvGrpSpPr/>
          <p:nvPr/>
        </p:nvGrpSpPr>
        <p:grpSpPr>
          <a:xfrm>
            <a:off x="5743759" y="3508364"/>
            <a:ext cx="6800482" cy="2682240"/>
            <a:chOff x="5598931" y="3009900"/>
            <a:chExt cx="6800482" cy="2682240"/>
          </a:xfrm>
        </p:grpSpPr>
        <p:grpSp>
          <p:nvGrpSpPr>
            <p:cNvPr id="18" name="组合 5">
              <a:extLst>
                <a:ext uri="{FF2B5EF4-FFF2-40B4-BE49-F238E27FC236}">
                  <a16:creationId xmlns:a16="http://schemas.microsoft.com/office/drawing/2014/main" id="{1726DAD7-091A-9C0E-CD9C-62346E5B4E89}"/>
                </a:ext>
              </a:extLst>
            </p:cNvPr>
            <p:cNvGrpSpPr/>
            <p:nvPr/>
          </p:nvGrpSpPr>
          <p:grpSpPr>
            <a:xfrm>
              <a:off x="6400800" y="3009900"/>
              <a:ext cx="5196744" cy="609600"/>
              <a:chOff x="5603359" y="2190308"/>
              <a:chExt cx="1996344" cy="405003"/>
            </a:xfrm>
          </p:grpSpPr>
          <p:cxnSp>
            <p:nvCxnSpPr>
              <p:cNvPr id="20" name="直线连接符 3">
                <a:extLst>
                  <a:ext uri="{FF2B5EF4-FFF2-40B4-BE49-F238E27FC236}">
                    <a16:creationId xmlns:a16="http://schemas.microsoft.com/office/drawing/2014/main" id="{0DFDC473-F4A3-ABC9-9B24-77108097E8CF}"/>
                  </a:ext>
                </a:extLst>
              </p:cNvPr>
              <p:cNvCxnSpPr/>
              <p:nvPr/>
            </p:nvCxnSpPr>
            <p:spPr>
              <a:xfrm>
                <a:off x="5603359" y="2190308"/>
                <a:ext cx="1916897"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线连接符 4">
                <a:extLst>
                  <a:ext uri="{FF2B5EF4-FFF2-40B4-BE49-F238E27FC236}">
                    <a16:creationId xmlns:a16="http://schemas.microsoft.com/office/drawing/2014/main" id="{4E0415D7-DB21-DAE0-C837-8C30F57F1BBF}"/>
                  </a:ext>
                </a:extLst>
              </p:cNvPr>
              <p:cNvCxnSpPr/>
              <p:nvPr/>
            </p:nvCxnSpPr>
            <p:spPr>
              <a:xfrm>
                <a:off x="5603359" y="2595311"/>
                <a:ext cx="1916897"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文本框 2">
                <a:extLst>
                  <a:ext uri="{FF2B5EF4-FFF2-40B4-BE49-F238E27FC236}">
                    <a16:creationId xmlns:a16="http://schemas.microsoft.com/office/drawing/2014/main" id="{54F25F1D-0DB9-2828-BCB7-503A8CE1861C}"/>
                  </a:ext>
                </a:extLst>
              </p:cNvPr>
              <p:cNvSpPr txBox="1"/>
              <p:nvPr/>
            </p:nvSpPr>
            <p:spPr>
              <a:xfrm>
                <a:off x="5603359" y="2202955"/>
                <a:ext cx="1996344" cy="365760"/>
              </a:xfrm>
              <a:prstGeom prst="rect">
                <a:avLst/>
              </a:prstGeom>
              <a:noFill/>
            </p:spPr>
            <p:txBody>
              <a:bodyPr wrap="square" lIns="91440" tIns="45720" rIns="91440" bIns="45720" rtlCol="0" anchor="t">
                <a:noAutofit/>
              </a:bodyPr>
              <a:lstStyle/>
              <a:p>
                <a:pPr algn="dist"/>
                <a:r>
                  <a:rPr kumimoji="1" lang="zh-TW" altLang="zh-TW" sz="3200">
                    <a:solidFill>
                      <a:schemeClr val="tx1">
                        <a:lumMod val="75000"/>
                        <a:lumOff val="25000"/>
                      </a:schemeClr>
                    </a:solidFill>
                    <a:latin typeface="微軟正黑體"/>
                    <a:ea typeface="微軟正黑體"/>
                  </a:rPr>
                  <a:t>PART 05</a:t>
                </a:r>
                <a:endParaRPr lang="en-US" altLang="zh-TW" sz="3200">
                  <a:solidFill>
                    <a:schemeClr val="tx1">
                      <a:lumMod val="75000"/>
                      <a:lumOff val="25000"/>
                    </a:schemeClr>
                  </a:solidFill>
                  <a:latin typeface="微軟正黑體" panose="020B0604030504040204" pitchFamily="34" charset="-120"/>
                  <a:ea typeface="微軟正黑體" panose="020B0604030504040204" pitchFamily="34" charset="-120"/>
                </a:endParaRPr>
              </a:p>
            </p:txBody>
          </p:sp>
        </p:grpSp>
        <p:sp>
          <p:nvSpPr>
            <p:cNvPr id="22" name="文本框 1">
              <a:extLst>
                <a:ext uri="{FF2B5EF4-FFF2-40B4-BE49-F238E27FC236}">
                  <a16:creationId xmlns:a16="http://schemas.microsoft.com/office/drawing/2014/main" id="{75B2BA45-1E3B-A739-05F4-0A26EFA7CAAA}"/>
                </a:ext>
              </a:extLst>
            </p:cNvPr>
            <p:cNvSpPr txBox="1"/>
            <p:nvPr/>
          </p:nvSpPr>
          <p:spPr>
            <a:xfrm>
              <a:off x="5598931" y="4594860"/>
              <a:ext cx="6800482" cy="1097280"/>
            </a:xfrm>
            <a:prstGeom prst="rect">
              <a:avLst/>
            </a:prstGeom>
            <a:noFill/>
          </p:spPr>
          <p:txBody>
            <a:bodyPr wrap="square" lIns="91440" tIns="45720" rIns="91440" bIns="45720" rtlCol="0" anchor="t">
              <a:noAutofit/>
            </a:bodyPr>
            <a:lstStyle/>
            <a:p>
              <a:pPr algn="dist"/>
              <a:r>
                <a:rPr lang="zh-TW" altLang="en-US" sz="8800">
                  <a:solidFill>
                    <a:schemeClr val="tx1">
                      <a:lumMod val="75000"/>
                      <a:lumOff val="25000"/>
                    </a:schemeClr>
                  </a:solidFill>
                  <a:latin typeface="微軟正黑體" panose="020B0604030504040204" pitchFamily="34" charset="-120"/>
                  <a:ea typeface="微軟正黑體" panose="020B0604030504040204" pitchFamily="34" charset="-120"/>
                </a:rPr>
                <a:t>結論</a:t>
              </a:r>
              <a:endParaRPr lang="zh-TW" altLang="en-US" sz="8800"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grpSp>
      <p:sp>
        <p:nvSpPr>
          <p:cNvPr id="23" name="AutoShape 4">
            <a:extLst>
              <a:ext uri="{FF2B5EF4-FFF2-40B4-BE49-F238E27FC236}">
                <a16:creationId xmlns:a16="http://schemas.microsoft.com/office/drawing/2014/main" id="{E628FA16-6B6B-5E4B-2657-33FF65988B0E}"/>
              </a:ext>
            </a:extLst>
          </p:cNvPr>
          <p:cNvSpPr/>
          <p:nvPr/>
        </p:nvSpPr>
        <p:spPr>
          <a:xfrm>
            <a:off x="9780663" y="800100"/>
            <a:ext cx="8507337" cy="0"/>
          </a:xfrm>
          <a:prstGeom prst="line">
            <a:avLst/>
          </a:prstGeom>
          <a:ln w="38100" cap="flat">
            <a:solidFill>
              <a:srgbClr val="967D55"/>
            </a:solidFill>
            <a:prstDash val="solid"/>
            <a:headEnd type="none" w="sm" len="sm"/>
            <a:tailEnd type="none" w="sm" len="sm"/>
          </a:ln>
        </p:spPr>
        <p:txBody>
          <a:bodyPr/>
          <a:lstStyle/>
          <a:p>
            <a:endParaRPr lang="zh-TW" altLang="en-US" dirty="0"/>
          </a:p>
        </p:txBody>
      </p:sp>
    </p:spTree>
    <p:extLst>
      <p:ext uri="{BB962C8B-B14F-4D97-AF65-F5344CB8AC3E}">
        <p14:creationId xmlns:p14="http://schemas.microsoft.com/office/powerpoint/2010/main" val="10112934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sp>
        <p:nvSpPr>
          <p:cNvPr id="14" name="淚滴形 13">
            <a:extLst>
              <a:ext uri="{FF2B5EF4-FFF2-40B4-BE49-F238E27FC236}">
                <a16:creationId xmlns:a16="http://schemas.microsoft.com/office/drawing/2014/main" id="{249BA32B-647F-F301-692F-E9E6E452F946}"/>
              </a:ext>
            </a:extLst>
          </p:cNvPr>
          <p:cNvSpPr/>
          <p:nvPr/>
        </p:nvSpPr>
        <p:spPr>
          <a:xfrm>
            <a:off x="16230600" y="0"/>
            <a:ext cx="2114550" cy="1485900"/>
          </a:xfrm>
          <a:prstGeom prst="teardrop">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BC8A2322-BD4E-269B-8A04-F72C5AA0CA66}"/>
              </a:ext>
            </a:extLst>
          </p:cNvPr>
          <p:cNvSpPr/>
          <p:nvPr/>
        </p:nvSpPr>
        <p:spPr>
          <a:xfrm>
            <a:off x="18118669" y="1277751"/>
            <a:ext cx="169332" cy="900925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0" name="群組 19">
            <a:extLst>
              <a:ext uri="{FF2B5EF4-FFF2-40B4-BE49-F238E27FC236}">
                <a16:creationId xmlns:a16="http://schemas.microsoft.com/office/drawing/2014/main" id="{3BF07D29-40A1-0C1E-4865-2BE7EBB7F59C}"/>
              </a:ext>
            </a:extLst>
          </p:cNvPr>
          <p:cNvGrpSpPr/>
          <p:nvPr/>
        </p:nvGrpSpPr>
        <p:grpSpPr>
          <a:xfrm>
            <a:off x="458852" y="406193"/>
            <a:ext cx="4913248" cy="1107996"/>
            <a:chOff x="457200" y="432759"/>
            <a:chExt cx="4913248" cy="1107996"/>
          </a:xfrm>
        </p:grpSpPr>
        <p:sp>
          <p:nvSpPr>
            <p:cNvPr id="21" name="橢圓 20">
              <a:extLst>
                <a:ext uri="{FF2B5EF4-FFF2-40B4-BE49-F238E27FC236}">
                  <a16:creationId xmlns:a16="http://schemas.microsoft.com/office/drawing/2014/main" id="{F5A23250-33E0-A425-8351-CEE1059597A2}"/>
                </a:ext>
              </a:extLst>
            </p:cNvPr>
            <p:cNvSpPr/>
            <p:nvPr/>
          </p:nvSpPr>
          <p:spPr>
            <a:xfrm>
              <a:off x="457200" y="820431"/>
              <a:ext cx="533400" cy="527742"/>
            </a:xfrm>
            <a:prstGeom prst="ellipse">
              <a:avLst/>
            </a:prstGeom>
            <a:solidFill>
              <a:srgbClr val="FCBA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文字方塊 21">
              <a:extLst>
                <a:ext uri="{FF2B5EF4-FFF2-40B4-BE49-F238E27FC236}">
                  <a16:creationId xmlns:a16="http://schemas.microsoft.com/office/drawing/2014/main" id="{6F19E437-D1A4-0F19-72BC-BBAB730BDB3D}"/>
                </a:ext>
              </a:extLst>
            </p:cNvPr>
            <p:cNvSpPr txBox="1"/>
            <p:nvPr/>
          </p:nvSpPr>
          <p:spPr>
            <a:xfrm>
              <a:off x="1331848" y="432759"/>
              <a:ext cx="4038600" cy="1107996"/>
            </a:xfrm>
            <a:prstGeom prst="rect">
              <a:avLst/>
            </a:prstGeom>
            <a:noFill/>
          </p:spPr>
          <p:txBody>
            <a:bodyPr wrap="square" lIns="91440" tIns="45720" rIns="91440" bIns="45720" rtlCol="0" anchor="t">
              <a:spAutoFit/>
            </a:bodyPr>
            <a:lstStyle/>
            <a:p>
              <a:r>
                <a:rPr lang="zh-TW" altLang="en-US" sz="6600">
                  <a:ea typeface="新細明體"/>
                  <a:cs typeface="Calibri"/>
                </a:rPr>
                <a:t>理論貢獻</a:t>
              </a:r>
              <a:endParaRPr lang="zh-TW" altLang="en-US" sz="6600" dirty="0">
                <a:ea typeface="新細明體"/>
                <a:cs typeface="Calibri"/>
              </a:endParaRPr>
            </a:p>
          </p:txBody>
        </p:sp>
      </p:grpSp>
      <p:sp>
        <p:nvSpPr>
          <p:cNvPr id="23" name="AutoShape 4">
            <a:extLst>
              <a:ext uri="{FF2B5EF4-FFF2-40B4-BE49-F238E27FC236}">
                <a16:creationId xmlns:a16="http://schemas.microsoft.com/office/drawing/2014/main" id="{9FC0627B-96B9-DEBB-0E5A-B6FAC988333D}"/>
              </a:ext>
            </a:extLst>
          </p:cNvPr>
          <p:cNvSpPr/>
          <p:nvPr/>
        </p:nvSpPr>
        <p:spPr>
          <a:xfrm>
            <a:off x="1156531" y="1585357"/>
            <a:ext cx="4038600" cy="0"/>
          </a:xfrm>
          <a:prstGeom prst="line">
            <a:avLst/>
          </a:prstGeom>
          <a:ln w="38100" cap="flat">
            <a:solidFill>
              <a:srgbClr val="967D55"/>
            </a:solidFill>
            <a:prstDash val="solid"/>
            <a:headEnd type="none" w="sm" len="sm"/>
            <a:tailEnd type="none" w="sm" len="sm"/>
          </a:ln>
        </p:spPr>
        <p:txBody>
          <a:bodyPr/>
          <a:lstStyle/>
          <a:p>
            <a:endParaRPr lang="zh-TW" altLang="en-US" dirty="0"/>
          </a:p>
        </p:txBody>
      </p:sp>
      <p:sp>
        <p:nvSpPr>
          <p:cNvPr id="4" name="文字方塊 3">
            <a:extLst>
              <a:ext uri="{FF2B5EF4-FFF2-40B4-BE49-F238E27FC236}">
                <a16:creationId xmlns:a16="http://schemas.microsoft.com/office/drawing/2014/main" id="{59CDDEAE-003E-0713-1FA4-88F8C28FF0CA}"/>
              </a:ext>
            </a:extLst>
          </p:cNvPr>
          <p:cNvSpPr txBox="1"/>
          <p:nvPr/>
        </p:nvSpPr>
        <p:spPr>
          <a:xfrm>
            <a:off x="1159144" y="2037459"/>
            <a:ext cx="16078201" cy="7473071"/>
          </a:xfrm>
          <a:prstGeom prst="rect">
            <a:avLst/>
          </a:prstGeom>
          <a:solidFill>
            <a:schemeClr val="accent6">
              <a:lumMod val="20000"/>
              <a:lumOff val="80000"/>
            </a:schemeClr>
          </a:solidFill>
        </p:spPr>
        <p:txBody>
          <a:bodyPr wrap="square" lIns="91440" tIns="45720" rIns="91440" bIns="45720" rtlCol="0" anchor="t">
            <a:spAutoFit/>
          </a:bodyPr>
          <a:lstStyle/>
          <a:p>
            <a:pPr algn="just">
              <a:lnSpc>
                <a:spcPct val="150000"/>
              </a:lnSpc>
            </a:pPr>
            <a:r>
              <a:rPr lang="zh-TW" altLang="zh-TW" sz="3600" b="1" kern="100">
                <a:solidFill>
                  <a:srgbClr val="000000"/>
                </a:solidFill>
                <a:latin typeface="新細明體"/>
                <a:ea typeface="新細明體"/>
                <a:cs typeface="Times New Roman"/>
              </a:rPr>
              <a:t>一、套牢使用者必須考量「階段性」、「原則性」、「複合性」</a:t>
            </a:r>
            <a:endParaRPr lang="zh-TW" altLang="zh-TW" sz="3600" b="1" kern="100" dirty="0">
              <a:solidFill>
                <a:srgbClr val="000000"/>
              </a:solidFill>
              <a:latin typeface="新細明體"/>
              <a:ea typeface="新細明體"/>
              <a:cs typeface="Times New Roman"/>
            </a:endParaRPr>
          </a:p>
          <a:p>
            <a:pPr algn="just">
              <a:lnSpc>
                <a:spcPct val="150000"/>
              </a:lnSpc>
            </a:pPr>
            <a:r>
              <a:rPr lang="zh-TW" altLang="zh-TW" sz="3600" b="1" kern="100">
                <a:solidFill>
                  <a:srgbClr val="000000"/>
                </a:solidFill>
                <a:latin typeface="新細明體"/>
                <a:ea typeface="新細明體"/>
                <a:cs typeface="Times New Roman"/>
              </a:rPr>
              <a:t>  </a:t>
            </a:r>
            <a:r>
              <a:rPr lang="zh-TW" altLang="zh-TW" sz="3600" kern="100">
                <a:solidFill>
                  <a:srgbClr val="000000"/>
                </a:solidFill>
                <a:latin typeface="新細明體"/>
                <a:ea typeface="新細明體"/>
                <a:cs typeface="Times New Roman"/>
              </a:rPr>
              <a:t>從需求探索 → 組織原則 → 路徑依賴的四種套牢</a:t>
            </a:r>
          </a:p>
          <a:p>
            <a:pPr algn="just">
              <a:lnSpc>
                <a:spcPct val="150000"/>
              </a:lnSpc>
            </a:pPr>
            <a:r>
              <a:rPr lang="zh-TW" altLang="zh-TW" sz="3600" b="1" kern="100">
                <a:solidFill>
                  <a:srgbClr val="000000"/>
                </a:solidFill>
                <a:latin typeface="新細明體"/>
                <a:ea typeface="新細明體"/>
                <a:cs typeface="Times New Roman"/>
              </a:rPr>
              <a:t>二、提出依賴設計是網絡效益的基礎</a:t>
            </a:r>
            <a:endParaRPr lang="zh-TW" altLang="zh-TW" sz="3600" b="1" kern="100" dirty="0">
              <a:solidFill>
                <a:srgbClr val="000000"/>
              </a:solidFill>
              <a:latin typeface="新細明體"/>
              <a:ea typeface="新細明體"/>
              <a:cs typeface="Times New Roman"/>
            </a:endParaRPr>
          </a:p>
          <a:p>
            <a:pPr algn="just">
              <a:lnSpc>
                <a:spcPct val="150000"/>
              </a:lnSpc>
            </a:pPr>
            <a:r>
              <a:rPr lang="zh-TW" altLang="zh-TW" sz="3600" b="1" kern="100">
                <a:solidFill>
                  <a:srgbClr val="000000"/>
                </a:solidFill>
                <a:latin typeface="新細明體"/>
                <a:ea typeface="新細明體"/>
                <a:cs typeface="Times New Roman"/>
              </a:rPr>
              <a:t>  </a:t>
            </a:r>
            <a:r>
              <a:rPr lang="zh-TW" altLang="zh-TW" sz="3600" kern="100">
                <a:solidFill>
                  <a:srgbClr val="000000"/>
                </a:solidFill>
                <a:latin typeface="新細明體"/>
                <a:ea typeface="新細明體"/>
                <a:cs typeface="Times New Roman"/>
              </a:rPr>
              <a:t>經濟型套牢背後是「</a:t>
            </a:r>
            <a:r>
              <a:rPr lang="zh-TW" altLang="zh-TW" sz="3600" b="1" kern="100">
                <a:solidFill>
                  <a:srgbClr val="FF0000"/>
                </a:solidFill>
                <a:latin typeface="新細明體"/>
                <a:ea typeface="新細明體"/>
                <a:cs typeface="Times New Roman"/>
              </a:rPr>
              <a:t>分享</a:t>
            </a:r>
            <a:r>
              <a:rPr lang="zh-TW" altLang="zh-TW" sz="3600" kern="100">
                <a:solidFill>
                  <a:srgbClr val="000000"/>
                </a:solidFill>
                <a:latin typeface="新細明體"/>
                <a:ea typeface="新細明體"/>
                <a:cs typeface="Times New Roman"/>
              </a:rPr>
              <a:t>經濟」；關係型是「</a:t>
            </a:r>
            <a:r>
              <a:rPr lang="zh-TW" altLang="zh-TW" sz="3600" b="1" kern="100">
                <a:solidFill>
                  <a:srgbClr val="FF0000"/>
                </a:solidFill>
                <a:latin typeface="新細明體"/>
                <a:ea typeface="新細明體"/>
                <a:cs typeface="Times New Roman"/>
              </a:rPr>
              <a:t>社群</a:t>
            </a:r>
            <a:r>
              <a:rPr lang="zh-TW" altLang="zh-TW" sz="3600" kern="100">
                <a:solidFill>
                  <a:srgbClr val="000000"/>
                </a:solidFill>
                <a:latin typeface="新細明體"/>
                <a:ea typeface="新細明體"/>
                <a:cs typeface="Times New Roman"/>
              </a:rPr>
              <a:t>關係」；</a:t>
            </a:r>
          </a:p>
          <a:p>
            <a:pPr algn="just">
              <a:lnSpc>
                <a:spcPct val="150000"/>
              </a:lnSpc>
            </a:pPr>
            <a:r>
              <a:rPr lang="zh-TW" altLang="zh-TW" sz="3600" kern="100">
                <a:solidFill>
                  <a:srgbClr val="000000"/>
                </a:solidFill>
                <a:latin typeface="新細明體"/>
                <a:ea typeface="新細明體"/>
                <a:cs typeface="Times New Roman"/>
              </a:rPr>
              <a:t>  場域背後是「</a:t>
            </a:r>
            <a:r>
              <a:rPr lang="zh-TW" altLang="zh-TW" sz="3600" b="1" kern="100">
                <a:solidFill>
                  <a:srgbClr val="FF0000"/>
                </a:solidFill>
                <a:latin typeface="新細明體"/>
                <a:ea typeface="新細明體"/>
                <a:cs typeface="Times New Roman"/>
              </a:rPr>
              <a:t>場域</a:t>
            </a:r>
            <a:r>
              <a:rPr lang="zh-TW" altLang="zh-TW" sz="3600" kern="100">
                <a:solidFill>
                  <a:srgbClr val="000000"/>
                </a:solidFill>
                <a:latin typeface="新細明體"/>
                <a:ea typeface="新細明體"/>
                <a:cs typeface="Times New Roman"/>
              </a:rPr>
              <a:t>延伸與拓展」；時間背後是「</a:t>
            </a:r>
            <a:r>
              <a:rPr lang="zh-TW" altLang="zh-TW" sz="3600" b="1" kern="100">
                <a:solidFill>
                  <a:srgbClr val="FF0000"/>
                </a:solidFill>
                <a:latin typeface="新細明體"/>
                <a:ea typeface="新細明體"/>
                <a:cs typeface="Times New Roman"/>
              </a:rPr>
              <a:t>投資與學習</a:t>
            </a:r>
            <a:r>
              <a:rPr lang="zh-TW" altLang="zh-TW" sz="3600" kern="100">
                <a:solidFill>
                  <a:srgbClr val="000000"/>
                </a:solidFill>
                <a:latin typeface="新細明體"/>
                <a:ea typeface="新細明體"/>
                <a:cs typeface="Times New Roman"/>
              </a:rPr>
              <a:t>效益」</a:t>
            </a:r>
            <a:endParaRPr lang="zh-TW"/>
          </a:p>
          <a:p>
            <a:pPr algn="just">
              <a:lnSpc>
                <a:spcPct val="150000"/>
              </a:lnSpc>
            </a:pPr>
            <a:r>
              <a:rPr lang="zh-TW" altLang="zh-TW" sz="3600" b="1" kern="100">
                <a:solidFill>
                  <a:srgbClr val="000000"/>
                </a:solidFill>
                <a:latin typeface="新細明體"/>
                <a:ea typeface="新細明體"/>
                <a:cs typeface="Times New Roman"/>
              </a:rPr>
              <a:t>三、使用者套牢創新生產者核心能力</a:t>
            </a:r>
            <a:endParaRPr lang="zh-TW" altLang="zh-TW" sz="3600" b="1" kern="100" dirty="0">
              <a:solidFill>
                <a:srgbClr val="000000"/>
              </a:solidFill>
              <a:latin typeface="新細明體"/>
              <a:ea typeface="新細明體"/>
              <a:cs typeface="Times New Roman"/>
            </a:endParaRPr>
          </a:p>
          <a:p>
            <a:pPr algn="just">
              <a:lnSpc>
                <a:spcPct val="150000"/>
              </a:lnSpc>
            </a:pPr>
            <a:r>
              <a:rPr lang="zh-TW" altLang="zh-TW" sz="3600" b="1" kern="100">
                <a:solidFill>
                  <a:srgbClr val="000000"/>
                </a:solidFill>
                <a:latin typeface="新細明體"/>
                <a:ea typeface="新細明體"/>
                <a:cs typeface="Times New Roman"/>
              </a:rPr>
              <a:t>  </a:t>
            </a:r>
            <a:r>
              <a:rPr lang="zh-TW" sz="3600" kern="100">
                <a:solidFill>
                  <a:srgbClr val="000000"/>
                </a:solidFill>
                <a:ea typeface="+mn-lt"/>
                <a:cs typeface="+mn-lt"/>
              </a:rPr>
              <a:t>創新服務歷程中</a:t>
            </a:r>
            <a:r>
              <a:rPr lang="zh-TW" altLang="en-US" sz="3600" kern="100">
                <a:solidFill>
                  <a:srgbClr val="000000"/>
                </a:solidFill>
                <a:ea typeface="+mn-lt"/>
                <a:cs typeface="+mn-lt"/>
              </a:rPr>
              <a:t>不但在滿足使用者需求，也在</a:t>
            </a:r>
            <a:r>
              <a:rPr lang="zh-TW" sz="3600" kern="100">
                <a:solidFill>
                  <a:srgbClr val="000000"/>
                </a:solidFill>
                <a:ea typeface="+mn-lt"/>
                <a:cs typeface="+mn-lt"/>
              </a:rPr>
              <a:t>同步在引導核心能力演化</a:t>
            </a:r>
            <a:endParaRPr lang="zh-TW" altLang="zh-TW" sz="3600" b="1" kern="100" dirty="0">
              <a:solidFill>
                <a:srgbClr val="000000"/>
              </a:solidFill>
              <a:latin typeface="新細明體"/>
              <a:ea typeface="新細明體"/>
              <a:cs typeface="Times New Roman"/>
            </a:endParaRPr>
          </a:p>
          <a:p>
            <a:pPr algn="just">
              <a:lnSpc>
                <a:spcPct val="150000"/>
              </a:lnSpc>
            </a:pPr>
            <a:r>
              <a:rPr lang="zh-TW" altLang="en-US" sz="3600" b="1" kern="100">
                <a:solidFill>
                  <a:srgbClr val="000000"/>
                </a:solidFill>
                <a:latin typeface="Calibri"/>
                <a:ea typeface="新細明體"/>
                <a:cs typeface="Calibri"/>
              </a:rPr>
              <a:t>四、</a:t>
            </a:r>
            <a:r>
              <a:rPr lang="zh-TW" sz="3600" b="1" kern="100">
                <a:solidFill>
                  <a:srgbClr val="000000"/>
                </a:solidFill>
                <a:ea typeface="+mn-lt"/>
                <a:cs typeface="+mn-lt"/>
              </a:rPr>
              <a:t>由生產者核心能力演化歷程，解讀企業創價來</a:t>
            </a:r>
            <a:r>
              <a:rPr lang="zh-TW" altLang="en-US" sz="3600" b="1" kern="100">
                <a:solidFill>
                  <a:srgbClr val="000000"/>
                </a:solidFill>
                <a:ea typeface="+mn-lt"/>
                <a:cs typeface="+mn-lt"/>
              </a:rPr>
              <a:t>源</a:t>
            </a:r>
            <a:endParaRPr lang="zh-TW" sz="3600" b="1" kern="100">
              <a:solidFill>
                <a:srgbClr val="000000"/>
              </a:solidFill>
              <a:latin typeface="Calibri"/>
              <a:ea typeface="新細明體"/>
              <a:cs typeface="Calibri"/>
            </a:endParaRPr>
          </a:p>
          <a:p>
            <a:pPr algn="just">
              <a:lnSpc>
                <a:spcPct val="150000"/>
              </a:lnSpc>
            </a:pPr>
            <a:r>
              <a:rPr lang="zh-TW" altLang="zh-TW" sz="3600" b="1" kern="100">
                <a:solidFill>
                  <a:srgbClr val="000000"/>
                </a:solidFill>
                <a:latin typeface="新細明體"/>
                <a:ea typeface="新細明體"/>
                <a:cs typeface="Times New Roman"/>
              </a:rPr>
              <a:t>  </a:t>
            </a:r>
            <a:r>
              <a:rPr lang="zh-TW" sz="3600" kern="100">
                <a:solidFill>
                  <a:srgbClr val="000000"/>
                </a:solidFill>
                <a:ea typeface="+mn-lt"/>
                <a:cs typeface="+mn-lt"/>
              </a:rPr>
              <a:t>企業導入數位科技或非數位服務之最終目的乃在創造價值效益</a:t>
            </a:r>
            <a:endParaRPr lang="zh-TW" altLang="zh-TW" sz="3600" b="1" kern="100" dirty="0">
              <a:solidFill>
                <a:srgbClr val="000000"/>
              </a:solidFill>
              <a:latin typeface="新細明體"/>
              <a:ea typeface="新細明體"/>
              <a:cs typeface="Times New Roman"/>
            </a:endParaRPr>
          </a:p>
        </p:txBody>
      </p:sp>
    </p:spTree>
    <p:extLst>
      <p:ext uri="{BB962C8B-B14F-4D97-AF65-F5344CB8AC3E}">
        <p14:creationId xmlns:p14="http://schemas.microsoft.com/office/powerpoint/2010/main" val="31228565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sp>
        <p:nvSpPr>
          <p:cNvPr id="14" name="淚滴形 13">
            <a:extLst>
              <a:ext uri="{FF2B5EF4-FFF2-40B4-BE49-F238E27FC236}">
                <a16:creationId xmlns:a16="http://schemas.microsoft.com/office/drawing/2014/main" id="{249BA32B-647F-F301-692F-E9E6E452F946}"/>
              </a:ext>
            </a:extLst>
          </p:cNvPr>
          <p:cNvSpPr/>
          <p:nvPr/>
        </p:nvSpPr>
        <p:spPr>
          <a:xfrm>
            <a:off x="16230600" y="0"/>
            <a:ext cx="2114550" cy="1485900"/>
          </a:xfrm>
          <a:prstGeom prst="teardrop">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BC8A2322-BD4E-269B-8A04-F72C5AA0CA66}"/>
              </a:ext>
            </a:extLst>
          </p:cNvPr>
          <p:cNvSpPr/>
          <p:nvPr/>
        </p:nvSpPr>
        <p:spPr>
          <a:xfrm>
            <a:off x="18118669" y="1277751"/>
            <a:ext cx="169332" cy="900925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0" name="群組 19">
            <a:extLst>
              <a:ext uri="{FF2B5EF4-FFF2-40B4-BE49-F238E27FC236}">
                <a16:creationId xmlns:a16="http://schemas.microsoft.com/office/drawing/2014/main" id="{3BF07D29-40A1-0C1E-4865-2BE7EBB7F59C}"/>
              </a:ext>
            </a:extLst>
          </p:cNvPr>
          <p:cNvGrpSpPr/>
          <p:nvPr/>
        </p:nvGrpSpPr>
        <p:grpSpPr>
          <a:xfrm>
            <a:off x="458852" y="406193"/>
            <a:ext cx="4913248" cy="1107996"/>
            <a:chOff x="457200" y="432759"/>
            <a:chExt cx="4913248" cy="1107996"/>
          </a:xfrm>
        </p:grpSpPr>
        <p:sp>
          <p:nvSpPr>
            <p:cNvPr id="21" name="橢圓 20">
              <a:extLst>
                <a:ext uri="{FF2B5EF4-FFF2-40B4-BE49-F238E27FC236}">
                  <a16:creationId xmlns:a16="http://schemas.microsoft.com/office/drawing/2014/main" id="{F5A23250-33E0-A425-8351-CEE1059597A2}"/>
                </a:ext>
              </a:extLst>
            </p:cNvPr>
            <p:cNvSpPr/>
            <p:nvPr/>
          </p:nvSpPr>
          <p:spPr>
            <a:xfrm>
              <a:off x="457200" y="820431"/>
              <a:ext cx="533400" cy="527742"/>
            </a:xfrm>
            <a:prstGeom prst="ellipse">
              <a:avLst/>
            </a:prstGeom>
            <a:solidFill>
              <a:srgbClr val="FCBA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文字方塊 21">
              <a:extLst>
                <a:ext uri="{FF2B5EF4-FFF2-40B4-BE49-F238E27FC236}">
                  <a16:creationId xmlns:a16="http://schemas.microsoft.com/office/drawing/2014/main" id="{6F19E437-D1A4-0F19-72BC-BBAB730BDB3D}"/>
                </a:ext>
              </a:extLst>
            </p:cNvPr>
            <p:cNvSpPr txBox="1"/>
            <p:nvPr/>
          </p:nvSpPr>
          <p:spPr>
            <a:xfrm>
              <a:off x="1331848" y="432759"/>
              <a:ext cx="4038600" cy="1107996"/>
            </a:xfrm>
            <a:prstGeom prst="rect">
              <a:avLst/>
            </a:prstGeom>
            <a:noFill/>
          </p:spPr>
          <p:txBody>
            <a:bodyPr wrap="square" lIns="91440" tIns="45720" rIns="91440" bIns="45720" rtlCol="0" anchor="t">
              <a:spAutoFit/>
            </a:bodyPr>
            <a:lstStyle/>
            <a:p>
              <a:r>
                <a:rPr lang="zh-TW" altLang="en-US" sz="6600">
                  <a:ea typeface="新細明體"/>
                  <a:cs typeface="Calibri"/>
                </a:rPr>
                <a:t>實務意涵</a:t>
              </a:r>
              <a:endParaRPr lang="zh-TW" altLang="en-US" sz="6600" dirty="0">
                <a:ea typeface="新細明體"/>
                <a:cs typeface="Calibri"/>
              </a:endParaRPr>
            </a:p>
          </p:txBody>
        </p:sp>
      </p:grpSp>
      <p:sp>
        <p:nvSpPr>
          <p:cNvPr id="23" name="AutoShape 4">
            <a:extLst>
              <a:ext uri="{FF2B5EF4-FFF2-40B4-BE49-F238E27FC236}">
                <a16:creationId xmlns:a16="http://schemas.microsoft.com/office/drawing/2014/main" id="{9FC0627B-96B9-DEBB-0E5A-B6FAC988333D}"/>
              </a:ext>
            </a:extLst>
          </p:cNvPr>
          <p:cNvSpPr/>
          <p:nvPr/>
        </p:nvSpPr>
        <p:spPr>
          <a:xfrm>
            <a:off x="1156531" y="1585357"/>
            <a:ext cx="4038600" cy="0"/>
          </a:xfrm>
          <a:prstGeom prst="line">
            <a:avLst/>
          </a:prstGeom>
          <a:ln w="38100" cap="flat">
            <a:solidFill>
              <a:srgbClr val="967D55"/>
            </a:solidFill>
            <a:prstDash val="solid"/>
            <a:headEnd type="none" w="sm" len="sm"/>
            <a:tailEnd type="none" w="sm" len="sm"/>
          </a:ln>
        </p:spPr>
        <p:txBody>
          <a:bodyPr/>
          <a:lstStyle/>
          <a:p>
            <a:endParaRPr lang="zh-TW" altLang="en-US" dirty="0"/>
          </a:p>
        </p:txBody>
      </p:sp>
      <p:pic>
        <p:nvPicPr>
          <p:cNvPr id="2" name="圖片 1" descr="一張含有 文字, 螢幕擷取畫面, 字型, 數字 的圖片&#10;&#10;自動產生的描述">
            <a:extLst>
              <a:ext uri="{FF2B5EF4-FFF2-40B4-BE49-F238E27FC236}">
                <a16:creationId xmlns:a16="http://schemas.microsoft.com/office/drawing/2014/main" id="{2E968C04-66EB-86C3-B9AB-53C4FE2D0E7A}"/>
              </a:ext>
            </a:extLst>
          </p:cNvPr>
          <p:cNvPicPr>
            <a:picLocks noChangeAspect="1"/>
          </p:cNvPicPr>
          <p:nvPr/>
        </p:nvPicPr>
        <p:blipFill>
          <a:blip r:embed="rId2"/>
          <a:stretch>
            <a:fillRect/>
          </a:stretch>
        </p:blipFill>
        <p:spPr>
          <a:xfrm>
            <a:off x="2553452" y="1959643"/>
            <a:ext cx="13181096" cy="7631028"/>
          </a:xfrm>
          <a:prstGeom prst="rect">
            <a:avLst/>
          </a:prstGeom>
        </p:spPr>
      </p:pic>
    </p:spTree>
    <p:extLst>
      <p:ext uri="{BB962C8B-B14F-4D97-AF65-F5344CB8AC3E}">
        <p14:creationId xmlns:p14="http://schemas.microsoft.com/office/powerpoint/2010/main" val="24548653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967D55"/>
        </a:solidFill>
        <a:effectLst/>
      </p:bgPr>
    </p:bg>
    <p:spTree>
      <p:nvGrpSpPr>
        <p:cNvPr id="1" name=""/>
        <p:cNvGrpSpPr/>
        <p:nvPr/>
      </p:nvGrpSpPr>
      <p:grpSpPr>
        <a:xfrm>
          <a:off x="0" y="0"/>
          <a:ext cx="0" cy="0"/>
          <a:chOff x="0" y="0"/>
          <a:chExt cx="0" cy="0"/>
        </a:xfrm>
      </p:grpSpPr>
      <p:grpSp>
        <p:nvGrpSpPr>
          <p:cNvPr id="2" name="Group 2"/>
          <p:cNvGrpSpPr/>
          <p:nvPr/>
        </p:nvGrpSpPr>
        <p:grpSpPr>
          <a:xfrm>
            <a:off x="-232321" y="-271041"/>
            <a:ext cx="18791362" cy="5968303"/>
            <a:chOff x="0" y="0"/>
            <a:chExt cx="25055149" cy="7957738"/>
          </a:xfrm>
        </p:grpSpPr>
        <p:pic>
          <p:nvPicPr>
            <p:cNvPr id="3" name="Picture 3"/>
            <p:cNvPicPr>
              <a:picLocks noChangeAspect="1"/>
            </p:cNvPicPr>
            <p:nvPr/>
          </p:nvPicPr>
          <p:blipFill>
            <a:blip r:embed="rId2"/>
            <a:srcRect t="6679" b="45649"/>
            <a:stretch>
              <a:fillRect/>
            </a:stretch>
          </p:blipFill>
          <p:spPr>
            <a:xfrm>
              <a:off x="0" y="0"/>
              <a:ext cx="25055149" cy="7957738"/>
            </a:xfrm>
            <a:prstGeom prst="rect">
              <a:avLst/>
            </a:prstGeom>
          </p:spPr>
        </p:pic>
      </p:grpSp>
      <p:sp>
        <p:nvSpPr>
          <p:cNvPr id="4" name="AutoShape 4"/>
          <p:cNvSpPr/>
          <p:nvPr/>
        </p:nvSpPr>
        <p:spPr>
          <a:xfrm>
            <a:off x="10986615" y="9258300"/>
            <a:ext cx="7301385" cy="0"/>
          </a:xfrm>
          <a:prstGeom prst="line">
            <a:avLst/>
          </a:prstGeom>
          <a:ln w="38100" cap="flat">
            <a:solidFill>
              <a:srgbClr val="F4EADB"/>
            </a:solidFill>
            <a:prstDash val="solid"/>
            <a:headEnd type="none" w="sm" len="sm"/>
            <a:tailEnd type="none" w="sm" len="sm"/>
          </a:ln>
        </p:spPr>
        <p:txBody>
          <a:bodyPr/>
          <a:lstStyle/>
          <a:p>
            <a:endParaRPr lang="zh-TW" altLang="en-US"/>
          </a:p>
        </p:txBody>
      </p:sp>
      <p:grpSp>
        <p:nvGrpSpPr>
          <p:cNvPr id="5" name="Group 5"/>
          <p:cNvGrpSpPr/>
          <p:nvPr/>
        </p:nvGrpSpPr>
        <p:grpSpPr>
          <a:xfrm>
            <a:off x="1363492" y="8746101"/>
            <a:ext cx="3521040" cy="352104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BC8A"/>
            </a:solidFill>
          </p:spPr>
          <p:txBody>
            <a:bodyPr/>
            <a:lstStyle/>
            <a:p>
              <a:endParaRPr lang="zh-TW" altLang="en-US"/>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4312147" y="6089591"/>
            <a:ext cx="9663706" cy="1152525"/>
          </a:xfrm>
          <a:prstGeom prst="rect">
            <a:avLst/>
          </a:prstGeom>
        </p:spPr>
        <p:txBody>
          <a:bodyPr lIns="0" tIns="0" rIns="0" bIns="0" rtlCol="0" anchor="t">
            <a:spAutoFit/>
          </a:bodyPr>
          <a:lstStyle/>
          <a:p>
            <a:pPr algn="ctr">
              <a:lnSpc>
                <a:spcPts val="8640"/>
              </a:lnSpc>
            </a:pPr>
            <a:r>
              <a:rPr lang="en-US" sz="7200" i="1">
                <a:solidFill>
                  <a:srgbClr val="F4EADB"/>
                </a:solidFill>
                <a:latin typeface="Bodoni FLF Italics"/>
                <a:ea typeface="Bodoni FLF Italics"/>
                <a:cs typeface="Bodoni FLF Italics"/>
                <a:sym typeface="Bodoni FLF Italics"/>
              </a:rPr>
              <a:t>Thank You</a:t>
            </a:r>
          </a:p>
        </p:txBody>
      </p:sp>
      <p:sp>
        <p:nvSpPr>
          <p:cNvPr id="9" name="TextBox 9"/>
          <p:cNvSpPr txBox="1"/>
          <p:nvPr/>
        </p:nvSpPr>
        <p:spPr>
          <a:xfrm>
            <a:off x="4258859" y="7927152"/>
            <a:ext cx="9716994" cy="491490"/>
          </a:xfrm>
          <a:prstGeom prst="rect">
            <a:avLst/>
          </a:prstGeom>
        </p:spPr>
        <p:txBody>
          <a:bodyPr lIns="0" tIns="0" rIns="0" bIns="0" rtlCol="0" anchor="t">
            <a:spAutoFit/>
          </a:bodyPr>
          <a:lstStyle/>
          <a:p>
            <a:pPr algn="ctr">
              <a:lnSpc>
                <a:spcPts val="3600"/>
              </a:lnSpc>
            </a:pPr>
            <a:r>
              <a:rPr lang="en-US" sz="3600">
                <a:solidFill>
                  <a:srgbClr val="F4EADB"/>
                </a:solidFill>
                <a:latin typeface="Alice"/>
                <a:ea typeface="Alice"/>
                <a:cs typeface="Alice"/>
                <a:sym typeface="Alice"/>
              </a:rPr>
              <a:t>Write a closing statement here</a:t>
            </a:r>
          </a:p>
        </p:txBody>
      </p:sp>
      <p:sp>
        <p:nvSpPr>
          <p:cNvPr id="10" name="TextBox 10"/>
          <p:cNvSpPr txBox="1"/>
          <p:nvPr/>
        </p:nvSpPr>
        <p:spPr>
          <a:xfrm>
            <a:off x="5835216" y="9094153"/>
            <a:ext cx="6617568" cy="375920"/>
          </a:xfrm>
          <a:prstGeom prst="rect">
            <a:avLst/>
          </a:prstGeom>
        </p:spPr>
        <p:txBody>
          <a:bodyPr lIns="0" tIns="0" rIns="0" bIns="0" rtlCol="0" anchor="t">
            <a:spAutoFit/>
          </a:bodyPr>
          <a:lstStyle/>
          <a:p>
            <a:pPr algn="ctr">
              <a:lnSpc>
                <a:spcPts val="2799"/>
              </a:lnSpc>
            </a:pPr>
            <a:r>
              <a:rPr lang="en-US" sz="2799">
                <a:solidFill>
                  <a:srgbClr val="967D55"/>
                </a:solidFill>
                <a:latin typeface="Alice"/>
                <a:ea typeface="Alice"/>
                <a:cs typeface="Alice"/>
                <a:sym typeface="Alice"/>
              </a:rPr>
              <a:t>reallygreatsite.com</a:t>
            </a:r>
          </a:p>
        </p:txBody>
      </p:sp>
      <p:sp>
        <p:nvSpPr>
          <p:cNvPr id="11" name="TextBox 11"/>
          <p:cNvSpPr txBox="1"/>
          <p:nvPr/>
        </p:nvSpPr>
        <p:spPr>
          <a:xfrm>
            <a:off x="4285503" y="9031605"/>
            <a:ext cx="9716994" cy="375920"/>
          </a:xfrm>
          <a:prstGeom prst="rect">
            <a:avLst/>
          </a:prstGeom>
        </p:spPr>
        <p:txBody>
          <a:bodyPr lIns="0" tIns="0" rIns="0" bIns="0" rtlCol="0" anchor="t">
            <a:spAutoFit/>
          </a:bodyPr>
          <a:lstStyle/>
          <a:p>
            <a:pPr algn="ctr">
              <a:lnSpc>
                <a:spcPts val="2799"/>
              </a:lnSpc>
            </a:pPr>
            <a:r>
              <a:rPr lang="en-US" sz="2799">
                <a:solidFill>
                  <a:srgbClr val="F4EADB"/>
                </a:solidFill>
                <a:latin typeface="Alice"/>
                <a:ea typeface="Alice"/>
                <a:cs typeface="Alice"/>
                <a:sym typeface="Alice"/>
              </a:rPr>
              <a:t>reallygreatsite.com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grpSp>
        <p:nvGrpSpPr>
          <p:cNvPr id="36" name="群組 35">
            <a:extLst>
              <a:ext uri="{FF2B5EF4-FFF2-40B4-BE49-F238E27FC236}">
                <a16:creationId xmlns:a16="http://schemas.microsoft.com/office/drawing/2014/main" id="{65E55A54-E07A-8D13-6280-CED21F153F33}"/>
              </a:ext>
            </a:extLst>
          </p:cNvPr>
          <p:cNvGrpSpPr/>
          <p:nvPr/>
        </p:nvGrpSpPr>
        <p:grpSpPr>
          <a:xfrm>
            <a:off x="306452" y="574764"/>
            <a:ext cx="4913248" cy="1107996"/>
            <a:chOff x="457200" y="432759"/>
            <a:chExt cx="4913248" cy="1107996"/>
          </a:xfrm>
        </p:grpSpPr>
        <p:sp>
          <p:nvSpPr>
            <p:cNvPr id="33" name="橢圓 32">
              <a:extLst>
                <a:ext uri="{FF2B5EF4-FFF2-40B4-BE49-F238E27FC236}">
                  <a16:creationId xmlns:a16="http://schemas.microsoft.com/office/drawing/2014/main" id="{FA876F4E-E20B-2D39-1873-8CC5E91ED90E}"/>
                </a:ext>
              </a:extLst>
            </p:cNvPr>
            <p:cNvSpPr/>
            <p:nvPr/>
          </p:nvSpPr>
          <p:spPr>
            <a:xfrm>
              <a:off x="457200" y="820431"/>
              <a:ext cx="533400" cy="527742"/>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文字方塊 33">
              <a:extLst>
                <a:ext uri="{FF2B5EF4-FFF2-40B4-BE49-F238E27FC236}">
                  <a16:creationId xmlns:a16="http://schemas.microsoft.com/office/drawing/2014/main" id="{56B036F5-9E0B-FDD3-7093-621297776EF5}"/>
                </a:ext>
              </a:extLst>
            </p:cNvPr>
            <p:cNvSpPr txBox="1"/>
            <p:nvPr/>
          </p:nvSpPr>
          <p:spPr>
            <a:xfrm>
              <a:off x="1331848" y="432759"/>
              <a:ext cx="4038600" cy="1107996"/>
            </a:xfrm>
            <a:prstGeom prst="rect">
              <a:avLst/>
            </a:prstGeom>
            <a:noFill/>
          </p:spPr>
          <p:txBody>
            <a:bodyPr wrap="square" rtlCol="0">
              <a:spAutoFit/>
            </a:bodyPr>
            <a:lstStyle/>
            <a:p>
              <a:r>
                <a:rPr lang="zh-TW" altLang="en-US" sz="6600" dirty="0"/>
                <a:t>研究背景</a:t>
              </a:r>
            </a:p>
          </p:txBody>
        </p:sp>
      </p:grpSp>
      <p:sp>
        <p:nvSpPr>
          <p:cNvPr id="35" name="AutoShape 4">
            <a:extLst>
              <a:ext uri="{FF2B5EF4-FFF2-40B4-BE49-F238E27FC236}">
                <a16:creationId xmlns:a16="http://schemas.microsoft.com/office/drawing/2014/main" id="{D2302558-1A9A-7675-3561-2CA8356138A1}"/>
              </a:ext>
            </a:extLst>
          </p:cNvPr>
          <p:cNvSpPr/>
          <p:nvPr/>
        </p:nvSpPr>
        <p:spPr>
          <a:xfrm>
            <a:off x="1181100" y="1714500"/>
            <a:ext cx="4038600" cy="0"/>
          </a:xfrm>
          <a:prstGeom prst="line">
            <a:avLst/>
          </a:prstGeom>
          <a:ln w="38100" cap="flat">
            <a:solidFill>
              <a:srgbClr val="967D55"/>
            </a:solidFill>
            <a:prstDash val="solid"/>
            <a:headEnd type="none" w="sm" len="sm"/>
            <a:tailEnd type="none" w="sm" len="sm"/>
          </a:ln>
        </p:spPr>
        <p:txBody>
          <a:bodyPr/>
          <a:lstStyle/>
          <a:p>
            <a:endParaRPr lang="zh-TW" altLang="en-US" dirty="0"/>
          </a:p>
        </p:txBody>
      </p:sp>
      <p:sp>
        <p:nvSpPr>
          <p:cNvPr id="37" name="矩形 36">
            <a:extLst>
              <a:ext uri="{FF2B5EF4-FFF2-40B4-BE49-F238E27FC236}">
                <a16:creationId xmlns:a16="http://schemas.microsoft.com/office/drawing/2014/main" id="{7E3E218D-B1E2-233E-CB93-4484D5928AB2}"/>
              </a:ext>
            </a:extLst>
          </p:cNvPr>
          <p:cNvSpPr/>
          <p:nvPr/>
        </p:nvSpPr>
        <p:spPr>
          <a:xfrm>
            <a:off x="17977954" y="719"/>
            <a:ext cx="310047" cy="1028628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0" name="群組 9">
            <a:extLst>
              <a:ext uri="{FF2B5EF4-FFF2-40B4-BE49-F238E27FC236}">
                <a16:creationId xmlns:a16="http://schemas.microsoft.com/office/drawing/2014/main" id="{201B74BE-AEF2-3DFA-B873-A9FF8C96E148}"/>
              </a:ext>
            </a:extLst>
          </p:cNvPr>
          <p:cNvGrpSpPr/>
          <p:nvPr/>
        </p:nvGrpSpPr>
        <p:grpSpPr>
          <a:xfrm>
            <a:off x="4267200" y="2705100"/>
            <a:ext cx="8048279" cy="6028730"/>
            <a:chOff x="3899140" y="2552700"/>
            <a:chExt cx="8048279" cy="6028730"/>
          </a:xfrm>
        </p:grpSpPr>
        <p:sp>
          <p:nvSpPr>
            <p:cNvPr id="5" name="文字方塊 4">
              <a:extLst>
                <a:ext uri="{FF2B5EF4-FFF2-40B4-BE49-F238E27FC236}">
                  <a16:creationId xmlns:a16="http://schemas.microsoft.com/office/drawing/2014/main" id="{E25D2B10-EDA5-0AC5-D2AF-0C48363D8A9F}"/>
                </a:ext>
              </a:extLst>
            </p:cNvPr>
            <p:cNvSpPr txBox="1"/>
            <p:nvPr/>
          </p:nvSpPr>
          <p:spPr>
            <a:xfrm>
              <a:off x="5577781" y="2552700"/>
              <a:ext cx="4014031" cy="1015663"/>
            </a:xfrm>
            <a:prstGeom prst="rect">
              <a:avLst/>
            </a:prstGeom>
            <a:solidFill>
              <a:schemeClr val="bg2">
                <a:lumMod val="90000"/>
              </a:schemeClr>
            </a:solidFill>
          </p:spPr>
          <p:txBody>
            <a:bodyPr wrap="square" rtlCol="0">
              <a:spAutoFit/>
            </a:bodyPr>
            <a:lstStyle/>
            <a:p>
              <a:r>
                <a:rPr lang="zh-TW" altLang="en-US" sz="6000" dirty="0"/>
                <a:t>       科技</a:t>
              </a:r>
            </a:p>
          </p:txBody>
        </p:sp>
        <p:sp>
          <p:nvSpPr>
            <p:cNvPr id="6" name="文字方塊 5">
              <a:extLst>
                <a:ext uri="{FF2B5EF4-FFF2-40B4-BE49-F238E27FC236}">
                  <a16:creationId xmlns:a16="http://schemas.microsoft.com/office/drawing/2014/main" id="{63E853AF-C01F-23E3-6AFB-0D04D7D80808}"/>
                </a:ext>
              </a:extLst>
            </p:cNvPr>
            <p:cNvSpPr txBox="1"/>
            <p:nvPr/>
          </p:nvSpPr>
          <p:spPr>
            <a:xfrm>
              <a:off x="3962400" y="4457700"/>
              <a:ext cx="7985019" cy="923330"/>
            </a:xfrm>
            <a:prstGeom prst="rect">
              <a:avLst/>
            </a:prstGeom>
            <a:noFill/>
          </p:spPr>
          <p:txBody>
            <a:bodyPr wrap="square" rtlCol="0">
              <a:spAutoFit/>
            </a:bodyPr>
            <a:lstStyle/>
            <a:p>
              <a:pPr algn="just"/>
              <a:r>
                <a:rPr lang="en-US" altLang="zh-TW" sz="5400" spc="300" dirty="0">
                  <a:latin typeface="+mn-ea"/>
                </a:rPr>
                <a:t>·</a:t>
              </a:r>
              <a:r>
                <a:rPr lang="zh-TW" altLang="en-US" sz="5400" spc="300" dirty="0">
                  <a:latin typeface="+mn-ea"/>
                </a:rPr>
                <a:t> </a:t>
              </a:r>
              <a:r>
                <a:rPr lang="zh-TW" altLang="zh-TW" sz="5400" dirty="0">
                  <a:effectLst/>
                  <a:latin typeface="+mn-ea"/>
                  <a:cs typeface="Times New Roman" panose="02020603050405020304" pitchFamily="18" charset="0"/>
                </a:rPr>
                <a:t>直接改善原有服務效率</a:t>
              </a:r>
              <a:endParaRPr lang="zh-TW" altLang="en-US" sz="5400" spc="600" dirty="0">
                <a:latin typeface="+mn-ea"/>
              </a:endParaRPr>
            </a:p>
          </p:txBody>
        </p:sp>
        <p:sp>
          <p:nvSpPr>
            <p:cNvPr id="7" name="文字方塊 6">
              <a:extLst>
                <a:ext uri="{FF2B5EF4-FFF2-40B4-BE49-F238E27FC236}">
                  <a16:creationId xmlns:a16="http://schemas.microsoft.com/office/drawing/2014/main" id="{DFDEA772-7F61-D4F1-5BD9-6E4C62B1D9F6}"/>
                </a:ext>
              </a:extLst>
            </p:cNvPr>
            <p:cNvSpPr txBox="1"/>
            <p:nvPr/>
          </p:nvSpPr>
          <p:spPr>
            <a:xfrm>
              <a:off x="3930770" y="6057900"/>
              <a:ext cx="7985019" cy="923330"/>
            </a:xfrm>
            <a:prstGeom prst="rect">
              <a:avLst/>
            </a:prstGeom>
            <a:noFill/>
          </p:spPr>
          <p:txBody>
            <a:bodyPr wrap="square" rtlCol="0">
              <a:spAutoFit/>
            </a:bodyPr>
            <a:lstStyle/>
            <a:p>
              <a:pPr algn="just"/>
              <a:r>
                <a:rPr lang="en-US" altLang="zh-TW" sz="5400" spc="300" dirty="0">
                  <a:latin typeface="+mn-ea"/>
                </a:rPr>
                <a:t>·</a:t>
              </a:r>
              <a:r>
                <a:rPr lang="zh-TW" altLang="en-US" sz="5400" spc="300" dirty="0">
                  <a:latin typeface="+mn-ea"/>
                </a:rPr>
                <a:t> </a:t>
              </a:r>
              <a:r>
                <a:rPr lang="zh-TW" altLang="zh-TW" sz="5400" dirty="0">
                  <a:effectLst/>
                  <a:latin typeface="+mn-ea"/>
                  <a:cs typeface="Times New Roman" panose="02020603050405020304" pitchFamily="18" charset="0"/>
                </a:rPr>
                <a:t>創新服務價值</a:t>
              </a:r>
              <a:endParaRPr lang="zh-TW" altLang="en-US" sz="5400" spc="600" dirty="0">
                <a:latin typeface="+mn-ea"/>
              </a:endParaRPr>
            </a:p>
          </p:txBody>
        </p:sp>
        <p:sp>
          <p:nvSpPr>
            <p:cNvPr id="8" name="文字方塊 7">
              <a:extLst>
                <a:ext uri="{FF2B5EF4-FFF2-40B4-BE49-F238E27FC236}">
                  <a16:creationId xmlns:a16="http://schemas.microsoft.com/office/drawing/2014/main" id="{DE440E40-AEEB-391C-FAE8-6608957A83CA}"/>
                </a:ext>
              </a:extLst>
            </p:cNvPr>
            <p:cNvSpPr txBox="1"/>
            <p:nvPr/>
          </p:nvSpPr>
          <p:spPr>
            <a:xfrm>
              <a:off x="3899140" y="7658100"/>
              <a:ext cx="7985019" cy="923330"/>
            </a:xfrm>
            <a:prstGeom prst="rect">
              <a:avLst/>
            </a:prstGeom>
            <a:noFill/>
          </p:spPr>
          <p:txBody>
            <a:bodyPr wrap="square" rtlCol="0">
              <a:spAutoFit/>
            </a:bodyPr>
            <a:lstStyle/>
            <a:p>
              <a:pPr algn="just"/>
              <a:r>
                <a:rPr lang="en-US" altLang="zh-TW" sz="5400" spc="300" dirty="0">
                  <a:latin typeface="+mn-ea"/>
                </a:rPr>
                <a:t>·</a:t>
              </a:r>
              <a:r>
                <a:rPr lang="zh-TW" altLang="en-US" sz="5400" spc="300" dirty="0">
                  <a:latin typeface="+mn-ea"/>
                </a:rPr>
                <a:t> </a:t>
              </a:r>
              <a:r>
                <a:rPr lang="zh-TW" altLang="zh-TW" sz="5400" dirty="0">
                  <a:effectLst/>
                  <a:latin typeface="+mn-ea"/>
                  <a:cs typeface="Times New Roman" panose="02020603050405020304" pitchFamily="18" charset="0"/>
                </a:rPr>
                <a:t>帶來全新組織轉型變革</a:t>
              </a:r>
              <a:endParaRPr lang="zh-TW" altLang="en-US" sz="5400" spc="600" dirty="0">
                <a:latin typeface="+mn-ea"/>
              </a:endParaRPr>
            </a:p>
          </p:txBody>
        </p:sp>
      </p:grpSp>
    </p:spTree>
    <p:extLst>
      <p:ext uri="{BB962C8B-B14F-4D97-AF65-F5344CB8AC3E}">
        <p14:creationId xmlns:p14="http://schemas.microsoft.com/office/powerpoint/2010/main" val="436693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grpSp>
        <p:nvGrpSpPr>
          <p:cNvPr id="36" name="群組 35">
            <a:extLst>
              <a:ext uri="{FF2B5EF4-FFF2-40B4-BE49-F238E27FC236}">
                <a16:creationId xmlns:a16="http://schemas.microsoft.com/office/drawing/2014/main" id="{65E55A54-E07A-8D13-6280-CED21F153F33}"/>
              </a:ext>
            </a:extLst>
          </p:cNvPr>
          <p:cNvGrpSpPr/>
          <p:nvPr/>
        </p:nvGrpSpPr>
        <p:grpSpPr>
          <a:xfrm>
            <a:off x="306452" y="574764"/>
            <a:ext cx="4913248" cy="1107996"/>
            <a:chOff x="457200" y="432759"/>
            <a:chExt cx="4913248" cy="1107996"/>
          </a:xfrm>
        </p:grpSpPr>
        <p:sp>
          <p:nvSpPr>
            <p:cNvPr id="33" name="橢圓 32">
              <a:extLst>
                <a:ext uri="{FF2B5EF4-FFF2-40B4-BE49-F238E27FC236}">
                  <a16:creationId xmlns:a16="http://schemas.microsoft.com/office/drawing/2014/main" id="{FA876F4E-E20B-2D39-1873-8CC5E91ED90E}"/>
                </a:ext>
              </a:extLst>
            </p:cNvPr>
            <p:cNvSpPr/>
            <p:nvPr/>
          </p:nvSpPr>
          <p:spPr>
            <a:xfrm>
              <a:off x="457200" y="820431"/>
              <a:ext cx="533400" cy="527742"/>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文字方塊 33">
              <a:extLst>
                <a:ext uri="{FF2B5EF4-FFF2-40B4-BE49-F238E27FC236}">
                  <a16:creationId xmlns:a16="http://schemas.microsoft.com/office/drawing/2014/main" id="{56B036F5-9E0B-FDD3-7093-621297776EF5}"/>
                </a:ext>
              </a:extLst>
            </p:cNvPr>
            <p:cNvSpPr txBox="1"/>
            <p:nvPr/>
          </p:nvSpPr>
          <p:spPr>
            <a:xfrm>
              <a:off x="1331848" y="432759"/>
              <a:ext cx="4038600" cy="1107996"/>
            </a:xfrm>
            <a:prstGeom prst="rect">
              <a:avLst/>
            </a:prstGeom>
            <a:noFill/>
          </p:spPr>
          <p:txBody>
            <a:bodyPr wrap="square" rtlCol="0">
              <a:spAutoFit/>
            </a:bodyPr>
            <a:lstStyle/>
            <a:p>
              <a:r>
                <a:rPr lang="zh-TW" altLang="en-US" sz="6600" dirty="0"/>
                <a:t>研究背景</a:t>
              </a:r>
            </a:p>
          </p:txBody>
        </p:sp>
      </p:grpSp>
      <p:sp>
        <p:nvSpPr>
          <p:cNvPr id="35" name="AutoShape 4">
            <a:extLst>
              <a:ext uri="{FF2B5EF4-FFF2-40B4-BE49-F238E27FC236}">
                <a16:creationId xmlns:a16="http://schemas.microsoft.com/office/drawing/2014/main" id="{D2302558-1A9A-7675-3561-2CA8356138A1}"/>
              </a:ext>
            </a:extLst>
          </p:cNvPr>
          <p:cNvSpPr/>
          <p:nvPr/>
        </p:nvSpPr>
        <p:spPr>
          <a:xfrm>
            <a:off x="1181100" y="1714500"/>
            <a:ext cx="4038600" cy="0"/>
          </a:xfrm>
          <a:prstGeom prst="line">
            <a:avLst/>
          </a:prstGeom>
          <a:ln w="38100" cap="flat">
            <a:solidFill>
              <a:srgbClr val="967D55"/>
            </a:solidFill>
            <a:prstDash val="solid"/>
            <a:headEnd type="none" w="sm" len="sm"/>
            <a:tailEnd type="none" w="sm" len="sm"/>
          </a:ln>
        </p:spPr>
        <p:txBody>
          <a:bodyPr/>
          <a:lstStyle/>
          <a:p>
            <a:endParaRPr lang="zh-TW" altLang="en-US" dirty="0"/>
          </a:p>
        </p:txBody>
      </p:sp>
      <p:sp>
        <p:nvSpPr>
          <p:cNvPr id="37" name="矩形 36">
            <a:extLst>
              <a:ext uri="{FF2B5EF4-FFF2-40B4-BE49-F238E27FC236}">
                <a16:creationId xmlns:a16="http://schemas.microsoft.com/office/drawing/2014/main" id="{7E3E218D-B1E2-233E-CB93-4484D5928AB2}"/>
              </a:ext>
            </a:extLst>
          </p:cNvPr>
          <p:cNvSpPr/>
          <p:nvPr/>
        </p:nvSpPr>
        <p:spPr>
          <a:xfrm>
            <a:off x="17977954" y="719"/>
            <a:ext cx="310047" cy="1028628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 name="群組 1">
            <a:extLst>
              <a:ext uri="{FF2B5EF4-FFF2-40B4-BE49-F238E27FC236}">
                <a16:creationId xmlns:a16="http://schemas.microsoft.com/office/drawing/2014/main" id="{5F1751C2-CBA3-81F9-55B1-2FABB10919FA}"/>
              </a:ext>
            </a:extLst>
          </p:cNvPr>
          <p:cNvGrpSpPr/>
          <p:nvPr/>
        </p:nvGrpSpPr>
        <p:grpSpPr>
          <a:xfrm>
            <a:off x="839852" y="3238500"/>
            <a:ext cx="16136933" cy="4044957"/>
            <a:chOff x="855667" y="3384541"/>
            <a:chExt cx="16136933" cy="4044957"/>
          </a:xfrm>
        </p:grpSpPr>
        <p:sp>
          <p:nvSpPr>
            <p:cNvPr id="41" name="矩形 40">
              <a:extLst>
                <a:ext uri="{FF2B5EF4-FFF2-40B4-BE49-F238E27FC236}">
                  <a16:creationId xmlns:a16="http://schemas.microsoft.com/office/drawing/2014/main" id="{4ADCEB77-125C-0F6A-1899-F41385AEAEB5}"/>
                </a:ext>
              </a:extLst>
            </p:cNvPr>
            <p:cNvSpPr/>
            <p:nvPr/>
          </p:nvSpPr>
          <p:spPr>
            <a:xfrm>
              <a:off x="855667" y="3384541"/>
              <a:ext cx="16136933" cy="4044957"/>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19782D3D-FE65-00AB-D8C7-5E074AD4FD13}"/>
                </a:ext>
              </a:extLst>
            </p:cNvPr>
            <p:cNvSpPr txBox="1"/>
            <p:nvPr/>
          </p:nvSpPr>
          <p:spPr>
            <a:xfrm>
              <a:off x="1409700" y="3763780"/>
              <a:ext cx="15468600" cy="3286477"/>
            </a:xfrm>
            <a:prstGeom prst="rect">
              <a:avLst/>
            </a:prstGeom>
            <a:noFill/>
          </p:spPr>
          <p:txBody>
            <a:bodyPr wrap="square" rtlCol="0">
              <a:spAutoFit/>
            </a:bodyPr>
            <a:lstStyle/>
            <a:p>
              <a:pPr algn="just" hangingPunct="0">
                <a:lnSpc>
                  <a:spcPct val="150000"/>
                </a:lnSpc>
              </a:pPr>
              <a:r>
                <a:rPr lang="zh-TW" altLang="zh-TW" sz="4800" dirty="0">
                  <a:effectLst/>
                  <a:latin typeface="+mn-ea"/>
                  <a:cs typeface="Times New Roman" panose="02020603050405020304" pitchFamily="18" charset="0"/>
                </a:rPr>
                <a:t>數位科技對零售服務業的發展更帶來全然不同的價值，更成為零售業有效吸引並套牢客戶的重要工具，如何套牢核心客戶，讓使用者產生依賴，成為關鍵議題。</a:t>
              </a:r>
              <a:endParaRPr lang="zh-TW" altLang="en-US" sz="4800" dirty="0">
                <a:latin typeface="+mn-ea"/>
              </a:endParaRPr>
            </a:p>
          </p:txBody>
        </p:sp>
      </p:grpSp>
    </p:spTree>
    <p:extLst>
      <p:ext uri="{BB962C8B-B14F-4D97-AF65-F5344CB8AC3E}">
        <p14:creationId xmlns:p14="http://schemas.microsoft.com/office/powerpoint/2010/main" val="1250788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grpSp>
        <p:nvGrpSpPr>
          <p:cNvPr id="36" name="群組 35">
            <a:extLst>
              <a:ext uri="{FF2B5EF4-FFF2-40B4-BE49-F238E27FC236}">
                <a16:creationId xmlns:a16="http://schemas.microsoft.com/office/drawing/2014/main" id="{65E55A54-E07A-8D13-6280-CED21F153F33}"/>
              </a:ext>
            </a:extLst>
          </p:cNvPr>
          <p:cNvGrpSpPr/>
          <p:nvPr/>
        </p:nvGrpSpPr>
        <p:grpSpPr>
          <a:xfrm>
            <a:off x="306452" y="574764"/>
            <a:ext cx="4913248" cy="1107996"/>
            <a:chOff x="457200" y="432759"/>
            <a:chExt cx="4913248" cy="1107996"/>
          </a:xfrm>
        </p:grpSpPr>
        <p:sp>
          <p:nvSpPr>
            <p:cNvPr id="33" name="橢圓 32">
              <a:extLst>
                <a:ext uri="{FF2B5EF4-FFF2-40B4-BE49-F238E27FC236}">
                  <a16:creationId xmlns:a16="http://schemas.microsoft.com/office/drawing/2014/main" id="{FA876F4E-E20B-2D39-1873-8CC5E91ED90E}"/>
                </a:ext>
              </a:extLst>
            </p:cNvPr>
            <p:cNvSpPr/>
            <p:nvPr/>
          </p:nvSpPr>
          <p:spPr>
            <a:xfrm>
              <a:off x="457200" y="820431"/>
              <a:ext cx="533400" cy="527742"/>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文字方塊 33">
              <a:extLst>
                <a:ext uri="{FF2B5EF4-FFF2-40B4-BE49-F238E27FC236}">
                  <a16:creationId xmlns:a16="http://schemas.microsoft.com/office/drawing/2014/main" id="{56B036F5-9E0B-FDD3-7093-621297776EF5}"/>
                </a:ext>
              </a:extLst>
            </p:cNvPr>
            <p:cNvSpPr txBox="1"/>
            <p:nvPr/>
          </p:nvSpPr>
          <p:spPr>
            <a:xfrm>
              <a:off x="1331848" y="432759"/>
              <a:ext cx="4038600" cy="1107996"/>
            </a:xfrm>
            <a:prstGeom prst="rect">
              <a:avLst/>
            </a:prstGeom>
            <a:noFill/>
          </p:spPr>
          <p:txBody>
            <a:bodyPr wrap="square" rtlCol="0">
              <a:spAutoFit/>
            </a:bodyPr>
            <a:lstStyle/>
            <a:p>
              <a:r>
                <a:rPr lang="zh-TW" altLang="en-US" sz="6600" dirty="0"/>
                <a:t>研究背景</a:t>
              </a:r>
            </a:p>
          </p:txBody>
        </p:sp>
      </p:grpSp>
      <p:sp>
        <p:nvSpPr>
          <p:cNvPr id="35" name="AutoShape 4">
            <a:extLst>
              <a:ext uri="{FF2B5EF4-FFF2-40B4-BE49-F238E27FC236}">
                <a16:creationId xmlns:a16="http://schemas.microsoft.com/office/drawing/2014/main" id="{D2302558-1A9A-7675-3561-2CA8356138A1}"/>
              </a:ext>
            </a:extLst>
          </p:cNvPr>
          <p:cNvSpPr/>
          <p:nvPr/>
        </p:nvSpPr>
        <p:spPr>
          <a:xfrm>
            <a:off x="1181100" y="1714500"/>
            <a:ext cx="4038600" cy="0"/>
          </a:xfrm>
          <a:prstGeom prst="line">
            <a:avLst/>
          </a:prstGeom>
          <a:ln w="38100" cap="flat">
            <a:solidFill>
              <a:srgbClr val="967D55"/>
            </a:solidFill>
            <a:prstDash val="solid"/>
            <a:headEnd type="none" w="sm" len="sm"/>
            <a:tailEnd type="none" w="sm" len="sm"/>
          </a:ln>
        </p:spPr>
        <p:txBody>
          <a:bodyPr/>
          <a:lstStyle/>
          <a:p>
            <a:endParaRPr lang="zh-TW" altLang="en-US" dirty="0"/>
          </a:p>
        </p:txBody>
      </p:sp>
      <p:sp>
        <p:nvSpPr>
          <p:cNvPr id="37" name="矩形 36">
            <a:extLst>
              <a:ext uri="{FF2B5EF4-FFF2-40B4-BE49-F238E27FC236}">
                <a16:creationId xmlns:a16="http://schemas.microsoft.com/office/drawing/2014/main" id="{7E3E218D-B1E2-233E-CB93-4484D5928AB2}"/>
              </a:ext>
            </a:extLst>
          </p:cNvPr>
          <p:cNvSpPr/>
          <p:nvPr/>
        </p:nvSpPr>
        <p:spPr>
          <a:xfrm>
            <a:off x="17977954" y="719"/>
            <a:ext cx="310047" cy="1028628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箭號: 向右 26">
            <a:extLst>
              <a:ext uri="{FF2B5EF4-FFF2-40B4-BE49-F238E27FC236}">
                <a16:creationId xmlns:a16="http://schemas.microsoft.com/office/drawing/2014/main" id="{8668C005-6270-F8E4-78B7-5D3B4E575206}"/>
              </a:ext>
            </a:extLst>
          </p:cNvPr>
          <p:cNvSpPr/>
          <p:nvPr/>
        </p:nvSpPr>
        <p:spPr>
          <a:xfrm>
            <a:off x="4319700" y="3480672"/>
            <a:ext cx="900000" cy="648000"/>
          </a:xfrm>
          <a:prstGeom prst="rightArrow">
            <a:avLst/>
          </a:prstGeom>
          <a:solidFill>
            <a:schemeClr val="accent2">
              <a:lumMod val="40000"/>
              <a:lumOff val="60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9" name="直線接點 28">
            <a:extLst>
              <a:ext uri="{FF2B5EF4-FFF2-40B4-BE49-F238E27FC236}">
                <a16:creationId xmlns:a16="http://schemas.microsoft.com/office/drawing/2014/main" id="{A33589CC-4414-FF5E-48A9-08CA7A0A4E7F}"/>
              </a:ext>
            </a:extLst>
          </p:cNvPr>
          <p:cNvCxnSpPr>
            <a:cxnSpLocks/>
          </p:cNvCxnSpPr>
          <p:nvPr/>
        </p:nvCxnSpPr>
        <p:spPr>
          <a:xfrm>
            <a:off x="1752600" y="3266440"/>
            <a:ext cx="0" cy="1343660"/>
          </a:xfrm>
          <a:prstGeom prst="line">
            <a:avLst/>
          </a:prstGeom>
          <a:ln w="28575">
            <a:solidFill>
              <a:srgbClr val="9D6315"/>
            </a:solidFill>
          </a:ln>
        </p:spPr>
        <p:style>
          <a:lnRef idx="1">
            <a:schemeClr val="accent1"/>
          </a:lnRef>
          <a:fillRef idx="0">
            <a:schemeClr val="accent1"/>
          </a:fillRef>
          <a:effectRef idx="0">
            <a:schemeClr val="accent1"/>
          </a:effectRef>
          <a:fontRef idx="minor">
            <a:schemeClr val="tx1"/>
          </a:fontRef>
        </p:style>
      </p:cxnSp>
      <p:sp>
        <p:nvSpPr>
          <p:cNvPr id="32" name="文字方塊 31">
            <a:extLst>
              <a:ext uri="{FF2B5EF4-FFF2-40B4-BE49-F238E27FC236}">
                <a16:creationId xmlns:a16="http://schemas.microsoft.com/office/drawing/2014/main" id="{C218AFAD-913F-1C6B-1372-E1608CB1B397}"/>
              </a:ext>
            </a:extLst>
          </p:cNvPr>
          <p:cNvSpPr txBox="1"/>
          <p:nvPr/>
        </p:nvSpPr>
        <p:spPr>
          <a:xfrm>
            <a:off x="2048309" y="3280489"/>
            <a:ext cx="1904999" cy="1107996"/>
          </a:xfrm>
          <a:prstGeom prst="rect">
            <a:avLst/>
          </a:prstGeom>
          <a:noFill/>
        </p:spPr>
        <p:txBody>
          <a:bodyPr wrap="square" rtlCol="0">
            <a:spAutoFit/>
          </a:bodyPr>
          <a:lstStyle/>
          <a:p>
            <a:r>
              <a:rPr lang="zh-TW" altLang="en-US" sz="6600" dirty="0">
                <a:latin typeface="+mn-ea"/>
              </a:rPr>
              <a:t>套牢</a:t>
            </a:r>
          </a:p>
        </p:txBody>
      </p:sp>
      <p:sp>
        <p:nvSpPr>
          <p:cNvPr id="41" name="文字方塊 40">
            <a:extLst>
              <a:ext uri="{FF2B5EF4-FFF2-40B4-BE49-F238E27FC236}">
                <a16:creationId xmlns:a16="http://schemas.microsoft.com/office/drawing/2014/main" id="{FA415507-DC2E-D930-2993-F82DE9BB2116}"/>
              </a:ext>
            </a:extLst>
          </p:cNvPr>
          <p:cNvSpPr txBox="1"/>
          <p:nvPr/>
        </p:nvSpPr>
        <p:spPr>
          <a:xfrm>
            <a:off x="5486400" y="2772796"/>
            <a:ext cx="9153153" cy="830997"/>
          </a:xfrm>
          <a:prstGeom prst="rect">
            <a:avLst/>
          </a:prstGeom>
          <a:noFill/>
        </p:spPr>
        <p:txBody>
          <a:bodyPr wrap="square" rtlCol="0">
            <a:spAutoFit/>
          </a:bodyPr>
          <a:lstStyle/>
          <a:p>
            <a:r>
              <a:rPr lang="en-US" altLang="zh-TW" sz="4800" dirty="0">
                <a:latin typeface="+mn-ea"/>
              </a:rPr>
              <a:t>‧</a:t>
            </a:r>
            <a:r>
              <a:rPr lang="zh-TW" altLang="zh-TW" sz="4800" dirty="0">
                <a:effectLst/>
                <a:latin typeface="+mn-ea"/>
                <a:cs typeface="Times New Roman" panose="02020603050405020304" pitchFamily="18" charset="0"/>
              </a:rPr>
              <a:t>經濟型套牢（</a:t>
            </a:r>
            <a:r>
              <a:rPr lang="en-US" altLang="zh-TW" sz="4800" dirty="0">
                <a:effectLst/>
                <a:latin typeface="+mn-ea"/>
                <a:cs typeface="Times New Roman" panose="02020603050405020304" pitchFamily="18" charset="0"/>
              </a:rPr>
              <a:t>economic lock-in)</a:t>
            </a:r>
            <a:endParaRPr lang="zh-TW" altLang="en-US" sz="4800" dirty="0"/>
          </a:p>
        </p:txBody>
      </p:sp>
      <p:sp>
        <p:nvSpPr>
          <p:cNvPr id="42" name="文字方塊 41">
            <a:extLst>
              <a:ext uri="{FF2B5EF4-FFF2-40B4-BE49-F238E27FC236}">
                <a16:creationId xmlns:a16="http://schemas.microsoft.com/office/drawing/2014/main" id="{E547239C-2199-E19B-C47B-7DE0979E19C3}"/>
              </a:ext>
            </a:extLst>
          </p:cNvPr>
          <p:cNvSpPr txBox="1"/>
          <p:nvPr/>
        </p:nvSpPr>
        <p:spPr>
          <a:xfrm>
            <a:off x="5499340" y="4001275"/>
            <a:ext cx="8077199" cy="830997"/>
          </a:xfrm>
          <a:prstGeom prst="rect">
            <a:avLst/>
          </a:prstGeom>
          <a:noFill/>
        </p:spPr>
        <p:txBody>
          <a:bodyPr wrap="square" rtlCol="0">
            <a:spAutoFit/>
          </a:bodyPr>
          <a:lstStyle/>
          <a:p>
            <a:r>
              <a:rPr lang="en-US" altLang="zh-TW" sz="4400" dirty="0">
                <a:latin typeface="+mn-ea"/>
              </a:rPr>
              <a:t>‧</a:t>
            </a:r>
            <a:r>
              <a:rPr lang="zh-TW" altLang="zh-TW" sz="4400" dirty="0">
                <a:effectLst/>
                <a:latin typeface="+mn-ea"/>
                <a:cs typeface="Times New Roman" panose="02020603050405020304" pitchFamily="18" charset="0"/>
              </a:rPr>
              <a:t>關係型套牢（</a:t>
            </a:r>
            <a:r>
              <a:rPr lang="en-US" altLang="zh-TW" sz="4800" dirty="0">
                <a:effectLst/>
                <a:latin typeface="+mn-ea"/>
                <a:cs typeface="Times New Roman" panose="02020603050405020304" pitchFamily="18" charset="0"/>
              </a:rPr>
              <a:t>relational</a:t>
            </a:r>
            <a:r>
              <a:rPr lang="en-US" altLang="zh-TW" sz="4400" dirty="0">
                <a:effectLst/>
                <a:latin typeface="+mn-ea"/>
                <a:cs typeface="Times New Roman" panose="02020603050405020304" pitchFamily="18" charset="0"/>
              </a:rPr>
              <a:t> lock-in</a:t>
            </a:r>
            <a:r>
              <a:rPr lang="zh-TW" altLang="zh-TW" sz="4400" dirty="0">
                <a:effectLst/>
                <a:latin typeface="+mn-ea"/>
                <a:cs typeface="Times New Roman" panose="02020603050405020304" pitchFamily="18" charset="0"/>
              </a:rPr>
              <a:t>）</a:t>
            </a:r>
            <a:endParaRPr lang="zh-TW" altLang="en-US" sz="4400" dirty="0">
              <a:latin typeface="+mn-ea"/>
            </a:endParaRPr>
          </a:p>
        </p:txBody>
      </p:sp>
      <p:sp>
        <p:nvSpPr>
          <p:cNvPr id="45" name="文字方塊 44">
            <a:extLst>
              <a:ext uri="{FF2B5EF4-FFF2-40B4-BE49-F238E27FC236}">
                <a16:creationId xmlns:a16="http://schemas.microsoft.com/office/drawing/2014/main" id="{EA1CD231-3B48-BB5C-E091-BEE1943230F0}"/>
              </a:ext>
            </a:extLst>
          </p:cNvPr>
          <p:cNvSpPr txBox="1"/>
          <p:nvPr/>
        </p:nvSpPr>
        <p:spPr>
          <a:xfrm>
            <a:off x="2458529" y="8572397"/>
            <a:ext cx="13411198" cy="988989"/>
          </a:xfrm>
          <a:prstGeom prst="rect">
            <a:avLst/>
          </a:prstGeom>
          <a:noFill/>
        </p:spPr>
        <p:txBody>
          <a:bodyPr wrap="square" rtlCol="0">
            <a:spAutoFit/>
          </a:bodyPr>
          <a:lstStyle/>
          <a:p>
            <a:pPr algn="just">
              <a:lnSpc>
                <a:spcPct val="150000"/>
              </a:lnSpc>
            </a:pPr>
            <a:r>
              <a:rPr lang="zh-TW" altLang="zh-TW" sz="4400" dirty="0">
                <a:solidFill>
                  <a:schemeClr val="bg2">
                    <a:lumMod val="50000"/>
                  </a:schemeClr>
                </a:solidFill>
                <a:effectLst/>
                <a:latin typeface="+mn-ea"/>
                <a:cs typeface="Times New Roman" panose="02020603050405020304" pitchFamily="18" charset="0"/>
              </a:rPr>
              <a:t>關係型套牢</a:t>
            </a:r>
            <a:r>
              <a:rPr lang="zh-TW" altLang="en-US" sz="4400" dirty="0">
                <a:solidFill>
                  <a:schemeClr val="bg2">
                    <a:lumMod val="50000"/>
                  </a:schemeClr>
                </a:solidFill>
                <a:effectLst/>
                <a:latin typeface="+mn-ea"/>
                <a:cs typeface="Times New Roman" panose="02020603050405020304" pitchFamily="18" charset="0"/>
              </a:rPr>
              <a:t>：</a:t>
            </a:r>
            <a:r>
              <a:rPr lang="zh-TW" altLang="zh-TW" sz="4400" dirty="0">
                <a:solidFill>
                  <a:schemeClr val="bg2">
                    <a:lumMod val="50000"/>
                  </a:schemeClr>
                </a:solidFill>
                <a:effectLst/>
                <a:latin typeface="+mn-ea"/>
                <a:cs typeface="Times New Roman" panose="02020603050405020304" pitchFamily="18" charset="0"/>
              </a:rPr>
              <a:t>基於品牌認同情感上的轉換成本</a:t>
            </a:r>
            <a:endParaRPr lang="zh-TW" altLang="en-US" sz="4400" dirty="0">
              <a:solidFill>
                <a:schemeClr val="bg2">
                  <a:lumMod val="50000"/>
                </a:schemeClr>
              </a:solidFill>
              <a:latin typeface="+mn-ea"/>
            </a:endParaRPr>
          </a:p>
        </p:txBody>
      </p:sp>
      <p:grpSp>
        <p:nvGrpSpPr>
          <p:cNvPr id="47" name="群組 46">
            <a:extLst>
              <a:ext uri="{FF2B5EF4-FFF2-40B4-BE49-F238E27FC236}">
                <a16:creationId xmlns:a16="http://schemas.microsoft.com/office/drawing/2014/main" id="{B2C240E5-FD63-E37E-03A4-3BFFE8B2B3BD}"/>
              </a:ext>
            </a:extLst>
          </p:cNvPr>
          <p:cNvGrpSpPr/>
          <p:nvPr/>
        </p:nvGrpSpPr>
        <p:grpSpPr>
          <a:xfrm>
            <a:off x="2438401" y="5894843"/>
            <a:ext cx="13411198" cy="2002952"/>
            <a:chOff x="1731034" y="6176088"/>
            <a:chExt cx="13411198" cy="2002952"/>
          </a:xfrm>
        </p:grpSpPr>
        <p:sp>
          <p:nvSpPr>
            <p:cNvPr id="43" name="文字方塊 42">
              <a:extLst>
                <a:ext uri="{FF2B5EF4-FFF2-40B4-BE49-F238E27FC236}">
                  <a16:creationId xmlns:a16="http://schemas.microsoft.com/office/drawing/2014/main" id="{19070D57-69DD-30DC-B8D3-C157FE0F9363}"/>
                </a:ext>
              </a:extLst>
            </p:cNvPr>
            <p:cNvSpPr txBox="1"/>
            <p:nvPr/>
          </p:nvSpPr>
          <p:spPr>
            <a:xfrm>
              <a:off x="1731034" y="6176088"/>
              <a:ext cx="13411198" cy="988989"/>
            </a:xfrm>
            <a:prstGeom prst="rect">
              <a:avLst/>
            </a:prstGeom>
            <a:noFill/>
          </p:spPr>
          <p:txBody>
            <a:bodyPr wrap="square" rtlCol="0">
              <a:spAutoFit/>
            </a:bodyPr>
            <a:lstStyle/>
            <a:p>
              <a:pPr algn="just">
                <a:lnSpc>
                  <a:spcPct val="150000"/>
                </a:lnSpc>
              </a:pPr>
              <a:r>
                <a:rPr lang="zh-TW" altLang="zh-TW" sz="4400" dirty="0">
                  <a:solidFill>
                    <a:schemeClr val="bg2">
                      <a:lumMod val="50000"/>
                    </a:schemeClr>
                  </a:solidFill>
                  <a:effectLst/>
                  <a:latin typeface="+mn-ea"/>
                  <a:cs typeface="Times New Roman" panose="02020603050405020304" pitchFamily="18" charset="0"/>
                </a:rPr>
                <a:t>經濟型套牢</a:t>
              </a:r>
              <a:r>
                <a:rPr lang="zh-TW" altLang="en-US" sz="4400" dirty="0">
                  <a:solidFill>
                    <a:schemeClr val="bg2">
                      <a:lumMod val="50000"/>
                    </a:schemeClr>
                  </a:solidFill>
                  <a:effectLst/>
                  <a:latin typeface="+mn-ea"/>
                  <a:cs typeface="Times New Roman" panose="02020603050405020304" pitchFamily="18" charset="0"/>
                </a:rPr>
                <a:t>：</a:t>
              </a:r>
              <a:r>
                <a:rPr lang="zh-TW" altLang="zh-TW" sz="4400" dirty="0">
                  <a:solidFill>
                    <a:schemeClr val="bg2">
                      <a:lumMod val="50000"/>
                    </a:schemeClr>
                  </a:solidFill>
                  <a:effectLst/>
                  <a:latin typeface="+mn-ea"/>
                  <a:cs typeface="Times New Roman" panose="02020603050405020304" pitchFamily="18" charset="0"/>
                </a:rPr>
                <a:t>主要是以財務資源或其他非關係性資源</a:t>
              </a:r>
              <a:endParaRPr lang="zh-TW" altLang="en-US" sz="4400" dirty="0">
                <a:solidFill>
                  <a:schemeClr val="bg2">
                    <a:lumMod val="50000"/>
                  </a:schemeClr>
                </a:solidFill>
                <a:latin typeface="+mn-ea"/>
              </a:endParaRPr>
            </a:p>
          </p:txBody>
        </p:sp>
        <p:sp>
          <p:nvSpPr>
            <p:cNvPr id="46" name="文字方塊 45">
              <a:extLst>
                <a:ext uri="{FF2B5EF4-FFF2-40B4-BE49-F238E27FC236}">
                  <a16:creationId xmlns:a16="http://schemas.microsoft.com/office/drawing/2014/main" id="{BCAB923D-5BCE-1995-F3F1-87C94B8AC7E1}"/>
                </a:ext>
              </a:extLst>
            </p:cNvPr>
            <p:cNvSpPr txBox="1"/>
            <p:nvPr/>
          </p:nvSpPr>
          <p:spPr>
            <a:xfrm>
              <a:off x="5114555" y="7409599"/>
              <a:ext cx="9524998" cy="769441"/>
            </a:xfrm>
            <a:prstGeom prst="rect">
              <a:avLst/>
            </a:prstGeom>
            <a:noFill/>
          </p:spPr>
          <p:txBody>
            <a:bodyPr wrap="square" rtlCol="0">
              <a:spAutoFit/>
            </a:bodyPr>
            <a:lstStyle/>
            <a:p>
              <a:r>
                <a:rPr lang="en-US" altLang="zh-TW" sz="4400" dirty="0">
                  <a:solidFill>
                    <a:schemeClr val="bg2">
                      <a:lumMod val="50000"/>
                    </a:schemeClr>
                  </a:solidFill>
                  <a:effectLst/>
                  <a:latin typeface="+mn-ea"/>
                  <a:cs typeface="Times New Roman" panose="02020603050405020304" pitchFamily="18" charset="0"/>
                </a:rPr>
                <a:t>(</a:t>
              </a:r>
              <a:r>
                <a:rPr lang="zh-TW" altLang="zh-TW" sz="4400" dirty="0">
                  <a:solidFill>
                    <a:schemeClr val="bg2">
                      <a:lumMod val="50000"/>
                    </a:schemeClr>
                  </a:solidFill>
                  <a:effectLst/>
                  <a:latin typeface="+mn-ea"/>
                  <a:cs typeface="Times New Roman" panose="02020603050405020304" pitchFamily="18" charset="0"/>
                </a:rPr>
                <a:t>如專屬服務等</a:t>
              </a:r>
              <a:r>
                <a:rPr lang="en-US" altLang="zh-TW" sz="4400" dirty="0">
                  <a:solidFill>
                    <a:schemeClr val="bg2">
                      <a:lumMod val="50000"/>
                    </a:schemeClr>
                  </a:solidFill>
                  <a:effectLst/>
                  <a:latin typeface="+mn-ea"/>
                  <a:cs typeface="Times New Roman" panose="02020603050405020304" pitchFamily="18" charset="0"/>
                </a:rPr>
                <a:t>)</a:t>
              </a:r>
              <a:r>
                <a:rPr lang="zh-TW" altLang="zh-TW" sz="4400" dirty="0">
                  <a:solidFill>
                    <a:schemeClr val="bg2">
                      <a:lumMod val="50000"/>
                    </a:schemeClr>
                  </a:solidFill>
                  <a:effectLst/>
                  <a:latin typeface="+mn-ea"/>
                  <a:cs typeface="Times New Roman" panose="02020603050405020304" pitchFamily="18" charset="0"/>
                </a:rPr>
                <a:t>提高使用者的轉換成本。</a:t>
              </a:r>
              <a:endParaRPr lang="zh-TW" altLang="en-US" sz="4400" dirty="0"/>
            </a:p>
          </p:txBody>
        </p:sp>
      </p:grpSp>
    </p:spTree>
    <p:extLst>
      <p:ext uri="{BB962C8B-B14F-4D97-AF65-F5344CB8AC3E}">
        <p14:creationId xmlns:p14="http://schemas.microsoft.com/office/powerpoint/2010/main" val="3104508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grpSp>
        <p:nvGrpSpPr>
          <p:cNvPr id="36" name="群組 35">
            <a:extLst>
              <a:ext uri="{FF2B5EF4-FFF2-40B4-BE49-F238E27FC236}">
                <a16:creationId xmlns:a16="http://schemas.microsoft.com/office/drawing/2014/main" id="{65E55A54-E07A-8D13-6280-CED21F153F33}"/>
              </a:ext>
            </a:extLst>
          </p:cNvPr>
          <p:cNvGrpSpPr/>
          <p:nvPr/>
        </p:nvGrpSpPr>
        <p:grpSpPr>
          <a:xfrm>
            <a:off x="306452" y="574764"/>
            <a:ext cx="4913248" cy="1107996"/>
            <a:chOff x="457200" y="432759"/>
            <a:chExt cx="4913248" cy="1107996"/>
          </a:xfrm>
        </p:grpSpPr>
        <p:sp>
          <p:nvSpPr>
            <p:cNvPr id="33" name="橢圓 32">
              <a:extLst>
                <a:ext uri="{FF2B5EF4-FFF2-40B4-BE49-F238E27FC236}">
                  <a16:creationId xmlns:a16="http://schemas.microsoft.com/office/drawing/2014/main" id="{FA876F4E-E20B-2D39-1873-8CC5E91ED90E}"/>
                </a:ext>
              </a:extLst>
            </p:cNvPr>
            <p:cNvSpPr/>
            <p:nvPr/>
          </p:nvSpPr>
          <p:spPr>
            <a:xfrm>
              <a:off x="457200" y="820431"/>
              <a:ext cx="533400" cy="527742"/>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文字方塊 33">
              <a:extLst>
                <a:ext uri="{FF2B5EF4-FFF2-40B4-BE49-F238E27FC236}">
                  <a16:creationId xmlns:a16="http://schemas.microsoft.com/office/drawing/2014/main" id="{56B036F5-9E0B-FDD3-7093-621297776EF5}"/>
                </a:ext>
              </a:extLst>
            </p:cNvPr>
            <p:cNvSpPr txBox="1"/>
            <p:nvPr/>
          </p:nvSpPr>
          <p:spPr>
            <a:xfrm>
              <a:off x="1331848" y="432759"/>
              <a:ext cx="4038600" cy="1107996"/>
            </a:xfrm>
            <a:prstGeom prst="rect">
              <a:avLst/>
            </a:prstGeom>
            <a:noFill/>
          </p:spPr>
          <p:txBody>
            <a:bodyPr wrap="square" rtlCol="0">
              <a:spAutoFit/>
            </a:bodyPr>
            <a:lstStyle/>
            <a:p>
              <a:r>
                <a:rPr lang="zh-TW" altLang="en-US" sz="6600" dirty="0"/>
                <a:t>研究背景</a:t>
              </a:r>
            </a:p>
          </p:txBody>
        </p:sp>
      </p:grpSp>
      <p:sp>
        <p:nvSpPr>
          <p:cNvPr id="35" name="AutoShape 4">
            <a:extLst>
              <a:ext uri="{FF2B5EF4-FFF2-40B4-BE49-F238E27FC236}">
                <a16:creationId xmlns:a16="http://schemas.microsoft.com/office/drawing/2014/main" id="{D2302558-1A9A-7675-3561-2CA8356138A1}"/>
              </a:ext>
            </a:extLst>
          </p:cNvPr>
          <p:cNvSpPr/>
          <p:nvPr/>
        </p:nvSpPr>
        <p:spPr>
          <a:xfrm>
            <a:off x="1181100" y="1714500"/>
            <a:ext cx="4038600" cy="0"/>
          </a:xfrm>
          <a:prstGeom prst="line">
            <a:avLst/>
          </a:prstGeom>
          <a:ln w="38100" cap="flat">
            <a:solidFill>
              <a:srgbClr val="967D55"/>
            </a:solidFill>
            <a:prstDash val="solid"/>
            <a:headEnd type="none" w="sm" len="sm"/>
            <a:tailEnd type="none" w="sm" len="sm"/>
          </a:ln>
        </p:spPr>
        <p:txBody>
          <a:bodyPr/>
          <a:lstStyle/>
          <a:p>
            <a:endParaRPr lang="zh-TW" altLang="en-US" dirty="0"/>
          </a:p>
        </p:txBody>
      </p:sp>
      <p:sp>
        <p:nvSpPr>
          <p:cNvPr id="37" name="矩形 36">
            <a:extLst>
              <a:ext uri="{FF2B5EF4-FFF2-40B4-BE49-F238E27FC236}">
                <a16:creationId xmlns:a16="http://schemas.microsoft.com/office/drawing/2014/main" id="{7E3E218D-B1E2-233E-CB93-4484D5928AB2}"/>
              </a:ext>
            </a:extLst>
          </p:cNvPr>
          <p:cNvSpPr/>
          <p:nvPr/>
        </p:nvSpPr>
        <p:spPr>
          <a:xfrm>
            <a:off x="17977954" y="719"/>
            <a:ext cx="310047" cy="1028628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字方塊 1">
            <a:extLst>
              <a:ext uri="{FF2B5EF4-FFF2-40B4-BE49-F238E27FC236}">
                <a16:creationId xmlns:a16="http://schemas.microsoft.com/office/drawing/2014/main" id="{3F48B79F-4E48-108D-AB88-E34D60F6864F}"/>
              </a:ext>
            </a:extLst>
          </p:cNvPr>
          <p:cNvSpPr txBox="1"/>
          <p:nvPr/>
        </p:nvSpPr>
        <p:spPr>
          <a:xfrm>
            <a:off x="2057400" y="2230220"/>
            <a:ext cx="13258800" cy="1070486"/>
          </a:xfrm>
          <a:prstGeom prst="rect">
            <a:avLst/>
          </a:prstGeom>
          <a:noFill/>
        </p:spPr>
        <p:txBody>
          <a:bodyPr wrap="square" rtlCol="0">
            <a:spAutoFit/>
          </a:bodyPr>
          <a:lstStyle/>
          <a:p>
            <a:pPr algn="just">
              <a:lnSpc>
                <a:spcPct val="150000"/>
              </a:lnSpc>
            </a:pPr>
            <a:r>
              <a:rPr lang="zh-TW" altLang="zh-TW" sz="4800" kern="100" dirty="0">
                <a:effectLst/>
                <a:latin typeface="+mn-ea"/>
                <a:cs typeface="Times New Roman" panose="02020603050405020304" pitchFamily="18" charset="0"/>
              </a:rPr>
              <a:t>使用者套牢之相關論述，有以下議題值得討論：</a:t>
            </a:r>
          </a:p>
        </p:txBody>
      </p:sp>
      <p:cxnSp>
        <p:nvCxnSpPr>
          <p:cNvPr id="3" name="直線接點 2">
            <a:extLst>
              <a:ext uri="{FF2B5EF4-FFF2-40B4-BE49-F238E27FC236}">
                <a16:creationId xmlns:a16="http://schemas.microsoft.com/office/drawing/2014/main" id="{A0BFE745-0F87-AAE0-B04D-742F2FC53F87}"/>
              </a:ext>
            </a:extLst>
          </p:cNvPr>
          <p:cNvCxnSpPr/>
          <p:nvPr/>
        </p:nvCxnSpPr>
        <p:spPr>
          <a:xfrm>
            <a:off x="1828800" y="2602586"/>
            <a:ext cx="0" cy="792000"/>
          </a:xfrm>
          <a:prstGeom prst="line">
            <a:avLst/>
          </a:prstGeom>
          <a:ln w="28575">
            <a:solidFill>
              <a:srgbClr val="9D6315"/>
            </a:solidFill>
          </a:ln>
        </p:spPr>
        <p:style>
          <a:lnRef idx="1">
            <a:schemeClr val="accent1"/>
          </a:lnRef>
          <a:fillRef idx="0">
            <a:schemeClr val="accent1"/>
          </a:fillRef>
          <a:effectRef idx="0">
            <a:schemeClr val="accent1"/>
          </a:effectRef>
          <a:fontRef idx="minor">
            <a:schemeClr val="tx1"/>
          </a:fontRef>
        </p:style>
      </p:cxnSp>
      <p:grpSp>
        <p:nvGrpSpPr>
          <p:cNvPr id="10" name="群組 9">
            <a:extLst>
              <a:ext uri="{FF2B5EF4-FFF2-40B4-BE49-F238E27FC236}">
                <a16:creationId xmlns:a16="http://schemas.microsoft.com/office/drawing/2014/main" id="{BC566F3B-C6B5-A7EE-F5EB-01E6B53168DB}"/>
              </a:ext>
            </a:extLst>
          </p:cNvPr>
          <p:cNvGrpSpPr/>
          <p:nvPr/>
        </p:nvGrpSpPr>
        <p:grpSpPr>
          <a:xfrm>
            <a:off x="2705100" y="5567414"/>
            <a:ext cx="13599077" cy="3329223"/>
            <a:chOff x="2631522" y="5395673"/>
            <a:chExt cx="13599077" cy="3329223"/>
          </a:xfrm>
        </p:grpSpPr>
        <p:sp>
          <p:nvSpPr>
            <p:cNvPr id="5" name="矩形 4">
              <a:extLst>
                <a:ext uri="{FF2B5EF4-FFF2-40B4-BE49-F238E27FC236}">
                  <a16:creationId xmlns:a16="http://schemas.microsoft.com/office/drawing/2014/main" id="{8EF0F9FD-BDEE-5022-774B-8F4141E50B2E}"/>
                </a:ext>
              </a:extLst>
            </p:cNvPr>
            <p:cNvSpPr/>
            <p:nvPr/>
          </p:nvSpPr>
          <p:spPr>
            <a:xfrm>
              <a:off x="2631522" y="5395673"/>
              <a:ext cx="13599077" cy="332922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B171C61F-093C-13BE-E15F-1A88AD52CD75}"/>
                </a:ext>
              </a:extLst>
            </p:cNvPr>
            <p:cNvSpPr txBox="1"/>
            <p:nvPr/>
          </p:nvSpPr>
          <p:spPr>
            <a:xfrm>
              <a:off x="2962707" y="5446794"/>
              <a:ext cx="12693770" cy="2887201"/>
            </a:xfrm>
            <a:prstGeom prst="rect">
              <a:avLst/>
            </a:prstGeom>
            <a:noFill/>
          </p:spPr>
          <p:txBody>
            <a:bodyPr wrap="square" rtlCol="0">
              <a:spAutoFit/>
            </a:bodyPr>
            <a:lstStyle/>
            <a:p>
              <a:pPr algn="just">
                <a:lnSpc>
                  <a:spcPct val="150000"/>
                </a:lnSpc>
              </a:pPr>
              <a:r>
                <a:rPr lang="zh-TW" altLang="zh-TW" sz="4200" dirty="0">
                  <a:effectLst/>
                  <a:latin typeface="+mn-ea"/>
                  <a:cs typeface="Times New Roman" panose="02020603050405020304" pitchFamily="18" charset="0"/>
                </a:rPr>
                <a:t>許多零售服務業發現，使用者的需求不但會改變，潛在客群的需求探索更是零售服務業 提升經營績效的當務之急。</a:t>
              </a:r>
              <a:endParaRPr lang="zh-TW" altLang="en-US" sz="4200" dirty="0">
                <a:latin typeface="+mn-ea"/>
              </a:endParaRPr>
            </a:p>
          </p:txBody>
        </p:sp>
      </p:grpSp>
      <p:grpSp>
        <p:nvGrpSpPr>
          <p:cNvPr id="8" name="群組 7">
            <a:extLst>
              <a:ext uri="{FF2B5EF4-FFF2-40B4-BE49-F238E27FC236}">
                <a16:creationId xmlns:a16="http://schemas.microsoft.com/office/drawing/2014/main" id="{7E7A3DD6-58CB-58C9-4D3E-0BB0C245F7A9}"/>
              </a:ext>
            </a:extLst>
          </p:cNvPr>
          <p:cNvGrpSpPr/>
          <p:nvPr/>
        </p:nvGrpSpPr>
        <p:grpSpPr>
          <a:xfrm>
            <a:off x="2093343" y="4233378"/>
            <a:ext cx="12268200" cy="872317"/>
            <a:chOff x="3910471" y="4018212"/>
            <a:chExt cx="12268200" cy="872317"/>
          </a:xfrm>
        </p:grpSpPr>
        <p:sp>
          <p:nvSpPr>
            <p:cNvPr id="4" name="文字方塊 3">
              <a:extLst>
                <a:ext uri="{FF2B5EF4-FFF2-40B4-BE49-F238E27FC236}">
                  <a16:creationId xmlns:a16="http://schemas.microsoft.com/office/drawing/2014/main" id="{E7EF3331-7DB2-0E9F-950F-2129934527B3}"/>
                </a:ext>
              </a:extLst>
            </p:cNvPr>
            <p:cNvSpPr txBox="1"/>
            <p:nvPr/>
          </p:nvSpPr>
          <p:spPr>
            <a:xfrm>
              <a:off x="3910471" y="4018212"/>
              <a:ext cx="12268200" cy="769441"/>
            </a:xfrm>
            <a:prstGeom prst="rect">
              <a:avLst/>
            </a:prstGeom>
            <a:noFill/>
          </p:spPr>
          <p:txBody>
            <a:bodyPr wrap="square" rtlCol="0">
              <a:spAutoFit/>
            </a:bodyPr>
            <a:lstStyle/>
            <a:p>
              <a:r>
                <a:rPr lang="zh-TW" altLang="en-US" sz="4400" kern="100" dirty="0">
                  <a:solidFill>
                    <a:schemeClr val="accent6">
                      <a:lumMod val="50000"/>
                    </a:schemeClr>
                  </a:solidFill>
                  <a:effectLst/>
                  <a:latin typeface="+mn-ea"/>
                  <a:cs typeface="Times New Roman" panose="02020603050405020304" pitchFamily="18" charset="0"/>
                </a:rPr>
                <a:t>一、</a:t>
              </a:r>
              <a:r>
                <a:rPr lang="zh-TW" altLang="zh-TW" sz="4400" kern="100" dirty="0">
                  <a:solidFill>
                    <a:schemeClr val="accent6">
                      <a:lumMod val="50000"/>
                    </a:schemeClr>
                  </a:solidFill>
                  <a:effectLst/>
                  <a:latin typeface="+mn-ea"/>
                  <a:cs typeface="Times New Roman" panose="02020603050405020304" pitchFamily="18" charset="0"/>
                </a:rPr>
                <a:t>套牢對象變化：使用者需求的持續改變</a:t>
              </a:r>
            </a:p>
          </p:txBody>
        </p:sp>
        <p:sp>
          <p:nvSpPr>
            <p:cNvPr id="7" name="AutoShape 4">
              <a:extLst>
                <a:ext uri="{FF2B5EF4-FFF2-40B4-BE49-F238E27FC236}">
                  <a16:creationId xmlns:a16="http://schemas.microsoft.com/office/drawing/2014/main" id="{E3962827-F911-F051-B31E-5DD378E2B5F1}"/>
                </a:ext>
              </a:extLst>
            </p:cNvPr>
            <p:cNvSpPr/>
            <p:nvPr/>
          </p:nvSpPr>
          <p:spPr>
            <a:xfrm flipV="1">
              <a:off x="4748671" y="4890529"/>
              <a:ext cx="10134600" cy="0"/>
            </a:xfrm>
            <a:prstGeom prst="line">
              <a:avLst/>
            </a:prstGeom>
            <a:ln w="38100" cap="flat">
              <a:solidFill>
                <a:srgbClr val="7F7F7F"/>
              </a:solidFill>
              <a:prstDash val="solid"/>
              <a:headEnd type="none" w="sm" len="sm"/>
              <a:tailEnd type="none" w="sm" len="sm"/>
            </a:ln>
          </p:spPr>
          <p:txBody>
            <a:bodyPr/>
            <a:lstStyle/>
            <a:p>
              <a:endParaRPr lang="zh-TW" altLang="en-US" dirty="0"/>
            </a:p>
          </p:txBody>
        </p:sp>
      </p:grpSp>
    </p:spTree>
    <p:extLst>
      <p:ext uri="{BB962C8B-B14F-4D97-AF65-F5344CB8AC3E}">
        <p14:creationId xmlns:p14="http://schemas.microsoft.com/office/powerpoint/2010/main" val="529324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EADB"/>
        </a:solidFill>
        <a:effectLst/>
      </p:bgPr>
    </p:bg>
    <p:spTree>
      <p:nvGrpSpPr>
        <p:cNvPr id="1" name=""/>
        <p:cNvGrpSpPr/>
        <p:nvPr/>
      </p:nvGrpSpPr>
      <p:grpSpPr>
        <a:xfrm>
          <a:off x="0" y="0"/>
          <a:ext cx="0" cy="0"/>
          <a:chOff x="0" y="0"/>
          <a:chExt cx="0" cy="0"/>
        </a:xfrm>
      </p:grpSpPr>
      <p:grpSp>
        <p:nvGrpSpPr>
          <p:cNvPr id="36" name="群組 35">
            <a:extLst>
              <a:ext uri="{FF2B5EF4-FFF2-40B4-BE49-F238E27FC236}">
                <a16:creationId xmlns:a16="http://schemas.microsoft.com/office/drawing/2014/main" id="{65E55A54-E07A-8D13-6280-CED21F153F33}"/>
              </a:ext>
            </a:extLst>
          </p:cNvPr>
          <p:cNvGrpSpPr/>
          <p:nvPr/>
        </p:nvGrpSpPr>
        <p:grpSpPr>
          <a:xfrm>
            <a:off x="306452" y="574764"/>
            <a:ext cx="4913248" cy="1107996"/>
            <a:chOff x="457200" y="432759"/>
            <a:chExt cx="4913248" cy="1107996"/>
          </a:xfrm>
        </p:grpSpPr>
        <p:sp>
          <p:nvSpPr>
            <p:cNvPr id="33" name="橢圓 32">
              <a:extLst>
                <a:ext uri="{FF2B5EF4-FFF2-40B4-BE49-F238E27FC236}">
                  <a16:creationId xmlns:a16="http://schemas.microsoft.com/office/drawing/2014/main" id="{FA876F4E-E20B-2D39-1873-8CC5E91ED90E}"/>
                </a:ext>
              </a:extLst>
            </p:cNvPr>
            <p:cNvSpPr/>
            <p:nvPr/>
          </p:nvSpPr>
          <p:spPr>
            <a:xfrm>
              <a:off x="457200" y="820431"/>
              <a:ext cx="533400" cy="527742"/>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文字方塊 33">
              <a:extLst>
                <a:ext uri="{FF2B5EF4-FFF2-40B4-BE49-F238E27FC236}">
                  <a16:creationId xmlns:a16="http://schemas.microsoft.com/office/drawing/2014/main" id="{56B036F5-9E0B-FDD3-7093-621297776EF5}"/>
                </a:ext>
              </a:extLst>
            </p:cNvPr>
            <p:cNvSpPr txBox="1"/>
            <p:nvPr/>
          </p:nvSpPr>
          <p:spPr>
            <a:xfrm>
              <a:off x="1331848" y="432759"/>
              <a:ext cx="4038600" cy="1107996"/>
            </a:xfrm>
            <a:prstGeom prst="rect">
              <a:avLst/>
            </a:prstGeom>
            <a:noFill/>
          </p:spPr>
          <p:txBody>
            <a:bodyPr wrap="square" rtlCol="0">
              <a:spAutoFit/>
            </a:bodyPr>
            <a:lstStyle/>
            <a:p>
              <a:r>
                <a:rPr lang="zh-TW" altLang="en-US" sz="6600" dirty="0"/>
                <a:t>研究背景</a:t>
              </a:r>
            </a:p>
          </p:txBody>
        </p:sp>
      </p:grpSp>
      <p:sp>
        <p:nvSpPr>
          <p:cNvPr id="35" name="AutoShape 4">
            <a:extLst>
              <a:ext uri="{FF2B5EF4-FFF2-40B4-BE49-F238E27FC236}">
                <a16:creationId xmlns:a16="http://schemas.microsoft.com/office/drawing/2014/main" id="{D2302558-1A9A-7675-3561-2CA8356138A1}"/>
              </a:ext>
            </a:extLst>
          </p:cNvPr>
          <p:cNvSpPr/>
          <p:nvPr/>
        </p:nvSpPr>
        <p:spPr>
          <a:xfrm>
            <a:off x="1181100" y="1714500"/>
            <a:ext cx="4038600" cy="0"/>
          </a:xfrm>
          <a:prstGeom prst="line">
            <a:avLst/>
          </a:prstGeom>
          <a:ln w="38100" cap="flat">
            <a:solidFill>
              <a:srgbClr val="967D55"/>
            </a:solidFill>
            <a:prstDash val="solid"/>
            <a:headEnd type="none" w="sm" len="sm"/>
            <a:tailEnd type="none" w="sm" len="sm"/>
          </a:ln>
        </p:spPr>
        <p:txBody>
          <a:bodyPr/>
          <a:lstStyle/>
          <a:p>
            <a:endParaRPr lang="zh-TW" altLang="en-US" dirty="0"/>
          </a:p>
        </p:txBody>
      </p:sp>
      <p:sp>
        <p:nvSpPr>
          <p:cNvPr id="37" name="矩形 36">
            <a:extLst>
              <a:ext uri="{FF2B5EF4-FFF2-40B4-BE49-F238E27FC236}">
                <a16:creationId xmlns:a16="http://schemas.microsoft.com/office/drawing/2014/main" id="{7E3E218D-B1E2-233E-CB93-4484D5928AB2}"/>
              </a:ext>
            </a:extLst>
          </p:cNvPr>
          <p:cNvSpPr/>
          <p:nvPr/>
        </p:nvSpPr>
        <p:spPr>
          <a:xfrm>
            <a:off x="17977954" y="719"/>
            <a:ext cx="310047" cy="1028628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0" name="群組 9">
            <a:extLst>
              <a:ext uri="{FF2B5EF4-FFF2-40B4-BE49-F238E27FC236}">
                <a16:creationId xmlns:a16="http://schemas.microsoft.com/office/drawing/2014/main" id="{BC566F3B-C6B5-A7EE-F5EB-01E6B53168DB}"/>
              </a:ext>
            </a:extLst>
          </p:cNvPr>
          <p:cNvGrpSpPr/>
          <p:nvPr/>
        </p:nvGrpSpPr>
        <p:grpSpPr>
          <a:xfrm>
            <a:off x="1447800" y="4338781"/>
            <a:ext cx="15138872" cy="4233719"/>
            <a:chOff x="1909206" y="2988219"/>
            <a:chExt cx="15305629" cy="4201040"/>
          </a:xfrm>
        </p:grpSpPr>
        <p:sp>
          <p:nvSpPr>
            <p:cNvPr id="5" name="矩形 4">
              <a:extLst>
                <a:ext uri="{FF2B5EF4-FFF2-40B4-BE49-F238E27FC236}">
                  <a16:creationId xmlns:a16="http://schemas.microsoft.com/office/drawing/2014/main" id="{8EF0F9FD-BDEE-5022-774B-8F4141E50B2E}"/>
                </a:ext>
              </a:extLst>
            </p:cNvPr>
            <p:cNvSpPr/>
            <p:nvPr/>
          </p:nvSpPr>
          <p:spPr>
            <a:xfrm>
              <a:off x="1909206" y="2988219"/>
              <a:ext cx="15305629" cy="420104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B171C61F-093C-13BE-E15F-1A88AD52CD75}"/>
                </a:ext>
              </a:extLst>
            </p:cNvPr>
            <p:cNvSpPr txBox="1"/>
            <p:nvPr/>
          </p:nvSpPr>
          <p:spPr>
            <a:xfrm>
              <a:off x="2304142" y="3202526"/>
              <a:ext cx="14413515" cy="3856697"/>
            </a:xfrm>
            <a:prstGeom prst="rect">
              <a:avLst/>
            </a:prstGeom>
            <a:noFill/>
          </p:spPr>
          <p:txBody>
            <a:bodyPr wrap="square" rtlCol="0">
              <a:spAutoFit/>
            </a:bodyPr>
            <a:lstStyle/>
            <a:p>
              <a:pPr algn="just">
                <a:lnSpc>
                  <a:spcPct val="150000"/>
                </a:lnSpc>
              </a:pPr>
              <a:r>
                <a:rPr lang="zh-TW" altLang="zh-TW" sz="4200" dirty="0">
                  <a:effectLst/>
                  <a:latin typeface="+mn-ea"/>
                  <a:cs typeface="Times New Roman" panose="02020603050405020304" pitchFamily="18" charset="0"/>
                </a:rPr>
                <a:t>數位科技所提供的數位服務雖能有效吸引年輕客群，但實體通路服務同樣具有特殊價值（</a:t>
              </a:r>
              <a:r>
                <a:rPr lang="en-US" altLang="zh-TW" sz="4200" dirty="0">
                  <a:effectLst/>
                  <a:latin typeface="+mn-ea"/>
                  <a:cs typeface="Times New Roman" panose="02020603050405020304" pitchFamily="18" charset="0"/>
                </a:rPr>
                <a:t>Kim &amp; Chun, 2018</a:t>
              </a:r>
              <a:r>
                <a:rPr lang="zh-TW" altLang="zh-TW" sz="4200" dirty="0">
                  <a:effectLst/>
                  <a:latin typeface="+mn-ea"/>
                  <a:cs typeface="Times New Roman" panose="02020603050405020304" pitchFamily="18" charset="0"/>
                </a:rPr>
                <a:t>）。在導入數位科技以創新服務之際，非數位之實體服務又該如何增益，以有效提高經濟型、關係型套牢與其他套牢機制？</a:t>
              </a:r>
              <a:endParaRPr lang="zh-TW" altLang="en-US" sz="4200" dirty="0">
                <a:latin typeface="+mn-ea"/>
              </a:endParaRPr>
            </a:p>
          </p:txBody>
        </p:sp>
      </p:grpSp>
      <p:grpSp>
        <p:nvGrpSpPr>
          <p:cNvPr id="8" name="群組 7">
            <a:extLst>
              <a:ext uri="{FF2B5EF4-FFF2-40B4-BE49-F238E27FC236}">
                <a16:creationId xmlns:a16="http://schemas.microsoft.com/office/drawing/2014/main" id="{7E7A3DD6-58CB-58C9-4D3E-0BB0C245F7A9}"/>
              </a:ext>
            </a:extLst>
          </p:cNvPr>
          <p:cNvGrpSpPr/>
          <p:nvPr/>
        </p:nvGrpSpPr>
        <p:grpSpPr>
          <a:xfrm>
            <a:off x="1066800" y="2722088"/>
            <a:ext cx="13835545" cy="830156"/>
            <a:chOff x="3910470" y="4018212"/>
            <a:chExt cx="13835545" cy="830156"/>
          </a:xfrm>
        </p:grpSpPr>
        <p:sp>
          <p:nvSpPr>
            <p:cNvPr id="4" name="文字方塊 3">
              <a:extLst>
                <a:ext uri="{FF2B5EF4-FFF2-40B4-BE49-F238E27FC236}">
                  <a16:creationId xmlns:a16="http://schemas.microsoft.com/office/drawing/2014/main" id="{E7EF3331-7DB2-0E9F-950F-2129934527B3}"/>
                </a:ext>
              </a:extLst>
            </p:cNvPr>
            <p:cNvSpPr txBox="1"/>
            <p:nvPr/>
          </p:nvSpPr>
          <p:spPr>
            <a:xfrm>
              <a:off x="3910470" y="4018212"/>
              <a:ext cx="13835545" cy="769441"/>
            </a:xfrm>
            <a:prstGeom prst="rect">
              <a:avLst/>
            </a:prstGeom>
            <a:noFill/>
          </p:spPr>
          <p:txBody>
            <a:bodyPr wrap="square" rtlCol="0">
              <a:spAutoFit/>
            </a:bodyPr>
            <a:lstStyle/>
            <a:p>
              <a:r>
                <a:rPr lang="zh-TW" altLang="en-US" sz="4400" kern="100" dirty="0">
                  <a:solidFill>
                    <a:schemeClr val="accent6">
                      <a:lumMod val="50000"/>
                    </a:schemeClr>
                  </a:solidFill>
                  <a:latin typeface="+mn-ea"/>
                  <a:cs typeface="Times New Roman" panose="02020603050405020304" pitchFamily="18" charset="0"/>
                </a:rPr>
                <a:t>二</a:t>
              </a:r>
              <a:r>
                <a:rPr lang="zh-TW" altLang="en-US" sz="4400" kern="100" dirty="0">
                  <a:solidFill>
                    <a:schemeClr val="accent6">
                      <a:lumMod val="50000"/>
                    </a:schemeClr>
                  </a:solidFill>
                  <a:effectLst/>
                  <a:latin typeface="+mn-ea"/>
                  <a:cs typeface="Times New Roman" panose="02020603050405020304" pitchFamily="18" charset="0"/>
                </a:rPr>
                <a:t>、</a:t>
              </a:r>
              <a:r>
                <a:rPr lang="zh-TW" altLang="zh-TW" sz="4400" kern="100" dirty="0">
                  <a:solidFill>
                    <a:schemeClr val="accent6">
                      <a:lumMod val="50000"/>
                    </a:schemeClr>
                  </a:solidFill>
                  <a:effectLst/>
                  <a:latin typeface="+mn-ea"/>
                  <a:cs typeface="Times New Roman" panose="02020603050405020304" pitchFamily="18" charset="0"/>
                </a:rPr>
                <a:t>套牢機制演化：數位科技之外的實體服務增益演化</a:t>
              </a:r>
            </a:p>
          </p:txBody>
        </p:sp>
        <p:sp>
          <p:nvSpPr>
            <p:cNvPr id="7" name="AutoShape 4">
              <a:extLst>
                <a:ext uri="{FF2B5EF4-FFF2-40B4-BE49-F238E27FC236}">
                  <a16:creationId xmlns:a16="http://schemas.microsoft.com/office/drawing/2014/main" id="{E3962827-F911-F051-B31E-5DD378E2B5F1}"/>
                </a:ext>
              </a:extLst>
            </p:cNvPr>
            <p:cNvSpPr/>
            <p:nvPr/>
          </p:nvSpPr>
          <p:spPr>
            <a:xfrm flipV="1">
              <a:off x="5053470" y="4838774"/>
              <a:ext cx="12344400" cy="9594"/>
            </a:xfrm>
            <a:prstGeom prst="line">
              <a:avLst/>
            </a:prstGeom>
            <a:ln w="38100" cap="flat">
              <a:solidFill>
                <a:srgbClr val="7F7F7F"/>
              </a:solidFill>
              <a:prstDash val="solid"/>
              <a:headEnd type="none" w="sm" len="sm"/>
              <a:tailEnd type="none" w="sm" len="sm"/>
            </a:ln>
          </p:spPr>
          <p:txBody>
            <a:bodyPr/>
            <a:lstStyle/>
            <a:p>
              <a:endParaRPr lang="zh-TW" altLang="en-US" dirty="0"/>
            </a:p>
          </p:txBody>
        </p:sp>
      </p:grpSp>
    </p:spTree>
    <p:extLst>
      <p:ext uri="{BB962C8B-B14F-4D97-AF65-F5344CB8AC3E}">
        <p14:creationId xmlns:p14="http://schemas.microsoft.com/office/powerpoint/2010/main" val="15491159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302</TotalTime>
  <Words>2670</Words>
  <Application>Microsoft Office PowerPoint</Application>
  <PresentationFormat>自訂</PresentationFormat>
  <Paragraphs>193</Paragraphs>
  <Slides>49</Slides>
  <Notes>0</Notes>
  <HiddenSlides>0</HiddenSlides>
  <MMClips>0</MMClips>
  <ScaleCrop>false</ScaleCrop>
  <HeadingPairs>
    <vt:vector size="4" baseType="variant">
      <vt:variant>
        <vt:lpstr>佈景主題</vt:lpstr>
      </vt:variant>
      <vt:variant>
        <vt:i4>1</vt:i4>
      </vt:variant>
      <vt:variant>
        <vt:lpstr>投影片標題</vt:lpstr>
      </vt:variant>
      <vt:variant>
        <vt:i4>49</vt:i4>
      </vt:variant>
    </vt:vector>
  </HeadingPairs>
  <TitlesOfParts>
    <vt:vector size="50" baseType="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Pink Minimalist Digital Marketing Presentation</dc:title>
  <cp:lastModifiedBy>姵樺 賴</cp:lastModifiedBy>
  <cp:revision>555</cp:revision>
  <dcterms:created xsi:type="dcterms:W3CDTF">2006-08-16T00:00:00Z</dcterms:created>
  <dcterms:modified xsi:type="dcterms:W3CDTF">2024-10-19T11:35:05Z</dcterms:modified>
  <dc:identifier>DAGT79PJxh8</dc:identifier>
</cp:coreProperties>
</file>